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2" r:id="rId2"/>
    <p:sldId id="274" r:id="rId3"/>
    <p:sldId id="306" r:id="rId4"/>
    <p:sldId id="308" r:id="rId5"/>
    <p:sldId id="307" r:id="rId6"/>
    <p:sldId id="310" r:id="rId7"/>
    <p:sldId id="313" r:id="rId8"/>
    <p:sldId id="311" r:id="rId9"/>
    <p:sldId id="314" r:id="rId10"/>
    <p:sldId id="296" r:id="rId11"/>
    <p:sldId id="318" r:id="rId12"/>
    <p:sldId id="276" r:id="rId13"/>
    <p:sldId id="278" r:id="rId14"/>
    <p:sldId id="317" r:id="rId15"/>
    <p:sldId id="297" r:id="rId16"/>
    <p:sldId id="315" r:id="rId17"/>
    <p:sldId id="316" r:id="rId18"/>
    <p:sldId id="280" r:id="rId19"/>
    <p:sldId id="281" r:id="rId20"/>
    <p:sldId id="282" r:id="rId21"/>
    <p:sldId id="283" r:id="rId22"/>
    <p:sldId id="285" r:id="rId23"/>
    <p:sldId id="286" r:id="rId24"/>
    <p:sldId id="288" r:id="rId25"/>
    <p:sldId id="295" r:id="rId26"/>
    <p:sldId id="319" r:id="rId27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28A8"/>
    <a:srgbClr val="000572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4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DEF0-CBA4-4DE4-9BC6-8102D206D828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54511-3039-415A-839D-03FF184D36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532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0BA5C-7F1F-4473-B627-C11B182BD212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A516F-E7A2-4494-A129-8B20CF67E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025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069"/>
            <a:ext cx="5486400" cy="4184726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4EFBF4-4CFA-4384-91D1-7D15407AA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291BD9-AD04-4710-A4B7-4DC3893F57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Changed bullets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FEBF0-6A10-415C-8F3E-5B22434F71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Added first words on GAD support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456DE0-1436-4652-A187-275FE20BC0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HEP Review May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HEP Review May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HEP Review May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3"/>
            <a:ext cx="8229600" cy="1097277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064"/>
            <a:ext cx="8229600" cy="4757374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578475"/>
            <a:ext cx="2133600" cy="365125"/>
          </a:xfrm>
        </p:spPr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3437"/>
            <a:ext cx="9144000" cy="944563"/>
            <a:chOff x="0" y="0"/>
            <a:chExt cx="9144000" cy="944563"/>
          </a:xfrm>
        </p:grpSpPr>
        <p:pic>
          <p:nvPicPr>
            <p:cNvPr id="8" name="Picture 26" descr="PPT_Page_banner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9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620000" y="530423"/>
              <a:ext cx="1392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Office of Science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848600" y="533400"/>
              <a:ext cx="990600" cy="1588"/>
            </a:xfrm>
            <a:prstGeom prst="line">
              <a:avLst/>
            </a:prstGeom>
            <a:ln w="31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 userDrawn="1"/>
        </p:nvCxnSpPr>
        <p:spPr>
          <a:xfrm>
            <a:off x="304800" y="1110340"/>
            <a:ext cx="8534400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8"/>
          <p:cNvPicPr preferRelativeResize="0"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243847" y="5955405"/>
            <a:ext cx="731520" cy="83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5883700" y="6169501"/>
            <a:ext cx="172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Derun Li</a:t>
            </a:r>
          </a:p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AAC-2012,</a:t>
            </a:r>
            <a:r>
              <a:rPr lang="en-US" sz="1400" baseline="0" dirty="0" smtClean="0">
                <a:solidFill>
                  <a:schemeClr val="accent6"/>
                </a:solidFill>
              </a:rPr>
              <a:t> Austin, TX</a:t>
            </a: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HEP Review May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26164"/>
            <a:ext cx="2895600" cy="731836"/>
          </a:xfrm>
        </p:spPr>
        <p:txBody>
          <a:bodyPr/>
          <a:lstStyle/>
          <a:p>
            <a:r>
              <a:rPr lang="en-US" smtClean="0"/>
              <a:t>DOE HEP Review May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HEP Review May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HEP Review May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HEP Review May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HEP Review May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HEP Review May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11/29/11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AFRD Strategic Planning Retreat November,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HEP Review May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0CB51-8B54-4BAC-8C56-EBCE070AAD60}" type="slidenum">
              <a:rPr lang="en-US"/>
              <a:pPr>
                <a:defRPr/>
              </a:pPr>
              <a:t>1</a:t>
            </a:fld>
            <a:endParaRPr lang="en-US"/>
          </a:p>
        </p:txBody>
      </p:sp>
      <p:grpSp>
        <p:nvGrpSpPr>
          <p:cNvPr id="2" name="Group 5"/>
          <p:cNvGrpSpPr/>
          <p:nvPr/>
        </p:nvGrpSpPr>
        <p:grpSpPr>
          <a:xfrm>
            <a:off x="0" y="5913437"/>
            <a:ext cx="9144000" cy="944563"/>
            <a:chOff x="0" y="0"/>
            <a:chExt cx="9144000" cy="944563"/>
          </a:xfrm>
        </p:grpSpPr>
        <p:pic>
          <p:nvPicPr>
            <p:cNvPr id="7" name="Picture 26" descr="PPT_Page_banner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9144000" cy="9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620000" y="530423"/>
              <a:ext cx="1392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Office of Science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848600" y="533400"/>
              <a:ext cx="990600" cy="1588"/>
            </a:xfrm>
            <a:prstGeom prst="line">
              <a:avLst/>
            </a:prstGeom>
            <a:ln w="31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57201" y="896064"/>
            <a:ext cx="8382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of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Conducting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cavities for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Muon Collider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/>
              <a:t>Derun </a:t>
            </a:r>
            <a:r>
              <a:rPr lang="en-US" sz="2400" b="1" dirty="0" smtClean="0"/>
              <a:t>Li</a:t>
            </a:r>
          </a:p>
          <a:p>
            <a:pPr algn="ctr"/>
            <a:r>
              <a:rPr lang="en-US" sz="2000" b="1" dirty="0" smtClean="0"/>
              <a:t>On behalf of the US Muon Accelerator Program (MAP)</a:t>
            </a:r>
            <a:endParaRPr lang="en-US" sz="2000" b="1" dirty="0" smtClean="0"/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Center for Beam Physics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Lawrence Berkeley National Laboratory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Advanced Accelerator Concepts Workshop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Austin, Texas,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June 11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2012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8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863" y="5944306"/>
            <a:ext cx="841248" cy="87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78"/>
            <a:ext cx="8229600" cy="1143000"/>
          </a:xfrm>
        </p:spPr>
        <p:txBody>
          <a:bodyPr/>
          <a:lstStyle/>
          <a:p>
            <a:r>
              <a:rPr lang="en-US" dirty="0" smtClean="0"/>
              <a:t>Muon Ionization 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2834" y="4925719"/>
            <a:ext cx="8818563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altLang="zh-CN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+mj-lt"/>
              </a:rPr>
              <a:t>Design, engineering and construction of a real muon ionization cooling section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altLang="zh-CN" dirty="0">
                <a:solidFill>
                  <a:srgbClr val="0070C0"/>
                </a:solidFill>
                <a:latin typeface="+mj-lt"/>
              </a:rPr>
              <a:t> Test of each component: development of NC 201-MHz cavity at </a:t>
            </a:r>
            <a:r>
              <a:rPr lang="en-US" altLang="zh-CN" dirty="0">
                <a:solidFill>
                  <a:srgbClr val="0070C0"/>
                </a:solidFill>
                <a:latin typeface="+mj-lt"/>
                <a:sym typeface="Symbol"/>
              </a:rPr>
              <a:t></a:t>
            </a:r>
            <a:r>
              <a:rPr lang="en-US" altLang="zh-CN" dirty="0">
                <a:solidFill>
                  <a:srgbClr val="0070C0"/>
                </a:solidFill>
                <a:latin typeface="+mj-lt"/>
              </a:rPr>
              <a:t>16 MV/m that can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latin typeface="+mj-lt"/>
              </a:rPr>
              <a:t>   </a:t>
            </a:r>
            <a:r>
              <a:rPr lang="en-US" altLang="zh-CN" dirty="0">
                <a:solidFill>
                  <a:srgbClr val="0070C0"/>
                </a:solidFill>
                <a:latin typeface="+mj-lt"/>
              </a:rPr>
              <a:t>operate in a few-Tesla solenoidal B field, </a:t>
            </a:r>
            <a:r>
              <a:rPr lang="en-US" altLang="zh-CN" dirty="0" smtClean="0">
                <a:solidFill>
                  <a:srgbClr val="0070C0"/>
                </a:solidFill>
                <a:latin typeface="+mj-lt"/>
              </a:rPr>
              <a:t>liquid hydrogen (LH) absorber </a:t>
            </a:r>
            <a:r>
              <a:rPr lang="en-US" altLang="zh-CN" dirty="0">
                <a:solidFill>
                  <a:srgbClr val="0070C0"/>
                </a:solidFill>
                <a:latin typeface="+mj-lt"/>
              </a:rPr>
              <a:t>and SC </a:t>
            </a:r>
            <a:r>
              <a:rPr lang="en-US" altLang="zh-CN" dirty="0" smtClean="0">
                <a:solidFill>
                  <a:srgbClr val="0070C0"/>
                </a:solidFill>
                <a:latin typeface="+mj-lt"/>
              </a:rPr>
              <a:t>magnets </a:t>
            </a:r>
            <a:endParaRPr lang="en-US" altLang="zh-CN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07032" y="1147172"/>
            <a:ext cx="8856662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+mj-lt"/>
              </a:rPr>
              <a:t>Ionization cooling is the only practical scheme to cool muon beams</a:t>
            </a:r>
            <a:endParaRPr lang="en-US" altLang="zh-CN" sz="2000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High </a:t>
            </a:r>
            <a:r>
              <a:rPr lang="en-US" altLang="zh-CN" dirty="0">
                <a:latin typeface="+mj-lt"/>
              </a:rPr>
              <a:t>gradient RF cavities compensate for lost longitudinal energy in absorbers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dirty="0">
                <a:latin typeface="+mj-lt"/>
              </a:rPr>
              <a:t> Strong magnetic field to confine muon beams</a:t>
            </a:r>
            <a:endParaRPr lang="en-US" altLang="zh-CN" sz="2000" dirty="0">
              <a:latin typeface="+mj-lt"/>
            </a:endParaRPr>
          </a:p>
        </p:txBody>
      </p:sp>
      <p:pic>
        <p:nvPicPr>
          <p:cNvPr id="42" name="Picture 4" descr="http://map.fnal.gov/images/Cooling_mu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73" y="2205783"/>
            <a:ext cx="7512813" cy="274606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NCRF Cavity Requirements at 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36526" y="5312864"/>
            <a:ext cx="2133600" cy="365125"/>
          </a:xfrm>
        </p:spPr>
        <p:txBody>
          <a:bodyPr/>
          <a:lstStyle/>
          <a:p>
            <a:fld id="{714D140F-FAA0-C545-8974-3212AC45737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127" y="1105989"/>
            <a:ext cx="8991600" cy="470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</a:rPr>
              <a:t>Muon capture, bunching, phase rotation and ionization cooling require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</a:rPr>
              <a:t>Low frequency normal conducting RF cavities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</a:rPr>
              <a:t>High RF gradient operation in a few-T to 10 T magnetic fields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</a:rPr>
              <a:t> 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333375" y="2917825"/>
          <a:ext cx="8274050" cy="3119438"/>
        </p:xfrm>
        <a:graphic>
          <a:graphicData uri="http://schemas.openxmlformats.org/presentationml/2006/ole">
            <p:oleObj spid="_x0000_s25602" name="Document" r:id="rId3" imgW="5427366" imgH="2052418" progId="Word.Document.12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457200" y="196260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>NC RF Cavities for Muon Cooling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1212449"/>
            <a:ext cx="8435975" cy="45259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smtClean="0">
                <a:effectLst/>
              </a:rPr>
              <a:t>Muon ionization cooling  channel requires </a:t>
            </a:r>
            <a:r>
              <a:rPr lang="en-US" sz="1800" b="1" i="1" u="sng" dirty="0" smtClean="0">
                <a:solidFill>
                  <a:srgbClr val="C00000"/>
                </a:solidFill>
                <a:effectLst/>
              </a:rPr>
              <a:t>high gradient, normal conducting </a:t>
            </a:r>
            <a:r>
              <a:rPr lang="en-US" sz="1800" b="1" dirty="0" smtClean="0">
                <a:effectLst/>
              </a:rPr>
              <a:t>RF cavities operate in a few Tesla magnetic field (</a:t>
            </a:r>
            <a:r>
              <a:rPr lang="en-US" sz="1800" b="1" dirty="0" smtClean="0">
                <a:effectLst/>
                <a:sym typeface="Symbol" pitchFamily="18" charset="2"/>
              </a:rPr>
              <a:t> 2.5 Tesla for MICE cooling channel) </a:t>
            </a:r>
            <a:r>
              <a:rPr lang="en-US" sz="1800" b="1" dirty="0" smtClean="0">
                <a:effectLst/>
              </a:rPr>
              <a:t>at gradients of </a:t>
            </a:r>
            <a:r>
              <a:rPr lang="en-US" sz="1800" b="1" dirty="0" smtClean="0">
                <a:solidFill>
                  <a:srgbClr val="C00000"/>
                </a:solidFill>
                <a:effectLst/>
                <a:sym typeface="Symbol" pitchFamily="18" charset="2"/>
              </a:rPr>
              <a:t></a:t>
            </a:r>
            <a:r>
              <a:rPr lang="en-US" sz="1800" b="1" dirty="0" smtClean="0">
                <a:solidFill>
                  <a:srgbClr val="C00000"/>
                </a:solidFill>
                <a:effectLst/>
              </a:rPr>
              <a:t>16 MV/m </a:t>
            </a:r>
            <a:r>
              <a:rPr lang="en-US" sz="1800" b="1" dirty="0" smtClean="0">
                <a:effectLst/>
              </a:rPr>
              <a:t>at 201 MHz </a:t>
            </a:r>
            <a:r>
              <a:rPr lang="en-US" sz="1800" dirty="0" smtClean="0">
                <a:effectLst/>
              </a:rPr>
              <a:t>&amp;</a:t>
            </a:r>
            <a:r>
              <a:rPr lang="en-US" sz="18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effectLst/>
                <a:sym typeface="Symbol" pitchFamily="18" charset="2"/>
              </a:rPr>
              <a:t></a:t>
            </a:r>
            <a:r>
              <a:rPr lang="en-US" sz="1800" b="1" dirty="0" smtClean="0">
                <a:solidFill>
                  <a:srgbClr val="C00000"/>
                </a:solidFill>
                <a:effectLst/>
              </a:rPr>
              <a:t>26 MV/m </a:t>
            </a:r>
            <a:r>
              <a:rPr lang="en-US" sz="1800" b="1" dirty="0" smtClean="0">
                <a:effectLst/>
              </a:rPr>
              <a:t>at 805 MHz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effectLst/>
              </a:rPr>
              <a:t>Accomplishments:</a:t>
            </a:r>
            <a:endParaRPr lang="en-US" sz="1800" b="1" dirty="0" smtClean="0">
              <a:effectLst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effectLst/>
              </a:rPr>
              <a:t>Development of RF cavities with the conventional open beam irises terminated by </a:t>
            </a:r>
            <a:r>
              <a:rPr lang="en-US" sz="1800" i="1" dirty="0" smtClean="0">
                <a:effectLst/>
              </a:rPr>
              <a:t>beryllium </a:t>
            </a:r>
            <a:r>
              <a:rPr lang="en-US" sz="1800" dirty="0" smtClean="0">
                <a:effectLst/>
              </a:rPr>
              <a:t>windows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effectLst/>
              </a:rPr>
              <a:t>Development of beryllium windows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70C0"/>
                </a:solidFill>
                <a:effectLst/>
              </a:rPr>
              <a:t>Thin and pre-curved beryllium windows for 805 and 201 MHz cavities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effectLst/>
              </a:rPr>
              <a:t>Design, fabrication and tests of RF cavities at MuCool Test Area, Fermilab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70C0"/>
                </a:solidFill>
                <a:effectLst/>
              </a:rPr>
              <a:t>805 MHz pillbox cavity with re-mountable windows  and RF 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buttons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70C0"/>
                </a:solidFill>
                <a:effectLst/>
              </a:rPr>
              <a:t>Box cavity to test magnetic field insulations: </a:t>
            </a:r>
            <a:r>
              <a:rPr lang="en-US" sz="1600" i="1" dirty="0" err="1" smtClean="0">
                <a:solidFill>
                  <a:srgbClr val="0070C0"/>
                </a:solidFill>
                <a:effectLst/>
              </a:rPr>
              <a:t>ExB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 effects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70C0"/>
                </a:solidFill>
                <a:effectLst/>
              </a:rPr>
              <a:t>HPRF cavities and beam testing</a:t>
            </a:r>
            <a:endParaRPr lang="en-US" sz="1600" dirty="0" smtClean="0">
              <a:solidFill>
                <a:srgbClr val="0070C0"/>
              </a:solidFill>
              <a:effectLst/>
            </a:endParaRP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70C0"/>
                </a:solidFill>
                <a:effectLst/>
              </a:rPr>
              <a:t>201 MHz cavity with thin and curved beryllium windows (baseline 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design for 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MICE cavity)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effectLst/>
              </a:rPr>
              <a:t>Experimental RF test programs at MTA, Fermilab</a:t>
            </a:r>
            <a:endParaRPr lang="en-US" sz="2000" dirty="0" smtClean="0">
              <a:effectLst/>
            </a:endParaRP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70C0"/>
                </a:solidFill>
                <a:effectLst/>
              </a:rPr>
              <a:t>Lab-G superconducting magnet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2E45B-7BE3-4225-94A6-20134FAFDD1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0" y="261759"/>
            <a:ext cx="91440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/>
              <a:t>RF Challenges for Muon Ionization Cooling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709DD-CA7D-4A89-92F6-921AE9CB7C7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39521" y="1159877"/>
            <a:ext cx="8574088" cy="470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Experimental studies using 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805 MHz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pillbox 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(+ button) cavity </a:t>
            </a:r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r>
              <a:rPr lang="en-US" altLang="zh-CN" sz="2000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RF </a:t>
            </a:r>
            <a:r>
              <a:rPr lang="en-US" altLang="zh-CN" sz="2000" b="1" i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gradient degradation in </a:t>
            </a:r>
            <a:r>
              <a:rPr lang="en-US" altLang="zh-CN" sz="2000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strong magnetic field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Cavity surface damage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r>
              <a:rPr lang="en-US" altLang="zh-CN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damage on Beryllium window</a:t>
            </a:r>
            <a:endParaRPr lang="en-US" altLang="zh-CN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</a:pPr>
            <a:endParaRPr lang="en-US" altLang="zh-CN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</a:pPr>
            <a:endParaRPr lang="en-US" altLang="zh-CN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5" name="Picture 14" descr="SOLvgradient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280116" y="2615668"/>
            <a:ext cx="4520484" cy="3200400"/>
          </a:xfrm>
          <a:prstGeom prst="rect">
            <a:avLst/>
          </a:prstGeom>
        </p:spPr>
      </p:pic>
      <p:pic>
        <p:nvPicPr>
          <p:cNvPr id="17" name="Content Placeholder 6" descr="Pillbox_iris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876800" y="4635321"/>
            <a:ext cx="18288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Content Placeholder 6" descr="Pillbox_damag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876800" y="3340237"/>
            <a:ext cx="1828800" cy="1372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09568" y="2099184"/>
            <a:ext cx="1655437" cy="98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Content Placeholder 10" descr="Pillbox_BE_win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16331" y="3638632"/>
            <a:ext cx="2286000" cy="200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5029200" y="30351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Coupling iris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91143" y="3059668"/>
            <a:ext cx="169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805 MHz Cavity </a:t>
            </a:r>
            <a:endParaRPr lang="en-US" dirty="0"/>
          </a:p>
        </p:txBody>
      </p:sp>
      <p:sp>
        <p:nvSpPr>
          <p:cNvPr id="25" name="Up-Down Arrow 24"/>
          <p:cNvSpPr/>
          <p:nvPr/>
        </p:nvSpPr>
        <p:spPr>
          <a:xfrm>
            <a:off x="5613042" y="4304763"/>
            <a:ext cx="304800" cy="609600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255101" y="5574268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 window</a:t>
            </a:r>
            <a:endParaRPr 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7137436" y="1106905"/>
            <a:ext cx="1280160" cy="244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7" name="Straight Arrow Connector 26"/>
          <p:cNvCxnSpPr/>
          <p:nvPr/>
        </p:nvCxnSpPr>
        <p:spPr>
          <a:xfrm flipV="1">
            <a:off x="5867400" y="2678805"/>
            <a:ext cx="1073301" cy="1283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40701" y="1524000"/>
            <a:ext cx="831699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320675" y="1143000"/>
            <a:ext cx="8518525" cy="470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</a:rPr>
              <a:t>The</a:t>
            </a:r>
            <a:r>
              <a:rPr kumimoji="0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</a:rPr>
              <a:t>RF breakdown could be related by heating through field emission + magnetic field and RF field: </a:t>
            </a:r>
          </a:p>
          <a:p>
            <a:pPr marL="742950" marR="0" lvl="1" indent="-285750" algn="l" defTabSz="457200" rtl="0" eaLnBrk="1" fontAlgn="auto" latinLnBrk="0" hangingPunct="1"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</a:rPr>
              <a:t>External magnetic field</a:t>
            </a:r>
          </a:p>
          <a:p>
            <a:pPr marL="742950" marR="0" lvl="1" indent="-285750" algn="l" defTabSz="457200" rtl="0" eaLnBrk="1" fontAlgn="auto" latinLnBrk="0" hangingPunct="1"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</a:rPr>
              <a:t>Ohmic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</a:rPr>
              <a:t> heating</a:t>
            </a:r>
          </a:p>
          <a:p>
            <a:pPr marL="342900" marR="0" lvl="0" indent="-342900" algn="l" defTabSz="457200" rtl="0" eaLnBrk="1" fontAlgn="auto" latinLnBrk="0" hangingPunct="1"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</a:rPr>
              <a:t>Possible solutions</a:t>
            </a:r>
          </a:p>
          <a:p>
            <a:pPr marL="742950" marR="0" lvl="1" indent="-285750" algn="l" defTabSz="457200" rtl="0" eaLnBrk="1" fontAlgn="auto" latinLnBrk="0" hangingPunct="1"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altLang="zh-CN" i="1" dirty="0" err="1" smtClean="0">
                <a:latin typeface="Calibri" pitchFamily="34" charset="0"/>
                <a:ea typeface="宋体" pitchFamily="2" charset="-122"/>
                <a:cs typeface="Calibri" pitchFamily="34" charset="0"/>
              </a:rPr>
              <a:t>ExB</a:t>
            </a:r>
            <a:endParaRPr kumimoji="0" lang="en-US" altLang="zh-CN" sz="1800" b="0" i="1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742950" marR="0" lvl="1" indent="-285750" algn="l" defTabSz="457200" rtl="0" eaLnBrk="1" fontAlgn="auto" latinLnBrk="0" hangingPunct="1"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</a:rPr>
              <a:t>Choice of materials</a:t>
            </a:r>
          </a:p>
          <a:p>
            <a:pPr marL="742950" marR="0" lvl="1" indent="-285750" algn="l" defTabSz="457200" rtl="0" eaLnBrk="1" fontAlgn="auto" latinLnBrk="0" hangingPunct="1"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</a:rPr>
              <a:t>Lower initial temperatures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 Breakdown in a Strong </a:t>
            </a:r>
            <a:r>
              <a:rPr lang="en-US" i="1" dirty="0" smtClean="0"/>
              <a:t>B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43" y="3640575"/>
            <a:ext cx="1713757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83881" y="3853151"/>
            <a:ext cx="12473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1400" dirty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E field contour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802" y="3640186"/>
            <a:ext cx="1570187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5350" y="3646715"/>
            <a:ext cx="1574113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645555" y="5498313"/>
            <a:ext cx="707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1800" dirty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B=0 T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398155" y="5511376"/>
            <a:ext cx="707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1800" dirty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B=1 T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 l="45630" b="8585"/>
          <a:stretch>
            <a:fillRect/>
          </a:stretch>
        </p:blipFill>
        <p:spPr bwMode="auto">
          <a:xfrm>
            <a:off x="4095511" y="1746069"/>
            <a:ext cx="2344478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Striped Right Arrow 18"/>
          <p:cNvSpPr/>
          <p:nvPr/>
        </p:nvSpPr>
        <p:spPr>
          <a:xfrm>
            <a:off x="3466011" y="1968137"/>
            <a:ext cx="533400" cy="457200"/>
          </a:xfrm>
          <a:prstGeom prst="striped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9690" y="3633896"/>
            <a:ext cx="2974335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6172200" y="5446061"/>
            <a:ext cx="2039213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18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Magnetic insulation</a:t>
            </a:r>
            <a:endParaRPr lang="en-US" altLang="zh-CN" sz="1800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 r="50319" b="8585"/>
          <a:stretch>
            <a:fillRect/>
          </a:stretch>
        </p:blipFill>
        <p:spPr bwMode="auto">
          <a:xfrm>
            <a:off x="6522322" y="1746069"/>
            <a:ext cx="2316878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1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Understanding RF Breakdown in B field and Find Solution to Muon Cooling Ionization Channel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206"/>
            <a:ext cx="8229600" cy="46761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High electrical field 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 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field emission, focused by external magnetic field 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 surface damage (cavity materials)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Two new cavity designs: low peak surface field at couplers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sym typeface="Symbol"/>
              </a:rPr>
              <a:t>L</a:t>
            </a:r>
            <a:r>
              <a:rPr lang="en-US" sz="2000" dirty="0" smtClean="0">
                <a:sym typeface="Symbol"/>
              </a:rPr>
              <a:t>ow </a:t>
            </a:r>
            <a:r>
              <a:rPr lang="en-US" sz="2000" dirty="0" smtClean="0">
                <a:sym typeface="Symbol"/>
              </a:rPr>
              <a:t>peak </a:t>
            </a:r>
            <a:r>
              <a:rPr lang="en-US" sz="2000" dirty="0" smtClean="0">
                <a:sym typeface="Symbol"/>
              </a:rPr>
              <a:t>surface field (at coupler) cavity design</a:t>
            </a:r>
            <a:endParaRPr lang="en-US" sz="2000" dirty="0" smtClean="0">
              <a:sym typeface="Symbol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sym typeface="Symbol"/>
              </a:rPr>
              <a:t>M</a:t>
            </a:r>
            <a:r>
              <a:rPr lang="en-US" sz="2000" dirty="0" smtClean="0">
                <a:sym typeface="Symbol"/>
              </a:rPr>
              <a:t>odular </a:t>
            </a:r>
            <a:r>
              <a:rPr lang="en-US" sz="2000" dirty="0" smtClean="0">
                <a:sym typeface="Symbol"/>
              </a:rPr>
              <a:t>Be-wall </a:t>
            </a:r>
            <a:r>
              <a:rPr lang="en-US" sz="2000" dirty="0" smtClean="0">
                <a:sym typeface="Symbol"/>
              </a:rPr>
              <a:t>cavity</a:t>
            </a:r>
            <a:endParaRPr lang="en-US" sz="2000" dirty="0" smtClean="0">
              <a:sym typeface="Symbol"/>
            </a:endParaRP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4787721" y="2751675"/>
            <a:ext cx="3828746" cy="234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4867" y="4046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3958" y="5107306"/>
            <a:ext cx="3362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Improved pillbox cavity</a:t>
            </a:r>
          </a:p>
          <a:p>
            <a:r>
              <a:rPr lang="en-US" dirty="0" smtClean="0"/>
              <a:t>design with low peak surface field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923244"/>
            <a:ext cx="4178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Coupling from equator, side wall removable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304800" y="2796558"/>
            <a:ext cx="4330521" cy="3147042"/>
            <a:chOff x="228600" y="2514600"/>
            <a:chExt cx="5030937" cy="388535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2514600"/>
              <a:ext cx="4569821" cy="32866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1399300" y="2860960"/>
              <a:ext cx="25602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  <a:latin typeface="Calibri" pitchFamily="34" charset="0"/>
                </a:rPr>
                <a:t>Single button test results</a:t>
              </a:r>
            </a:p>
          </p:txBody>
        </p:sp>
        <p:sp>
          <p:nvSpPr>
            <p:cNvPr id="17" name="Oval 16"/>
            <p:cNvSpPr/>
            <p:nvPr/>
          </p:nvSpPr>
          <p:spPr>
            <a:xfrm rot="1200000">
              <a:off x="1404682" y="3735688"/>
              <a:ext cx="2896560" cy="1203620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 flipV="1">
              <a:off x="761884" y="4724942"/>
              <a:ext cx="1295119" cy="990843"/>
            </a:xfrm>
            <a:prstGeom prst="line">
              <a:avLst/>
            </a:prstGeom>
            <a:ln w="19050">
              <a:solidFill>
                <a:srgbClr val="00B0F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28600" y="5677989"/>
              <a:ext cx="5030937" cy="72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  <a:latin typeface="Calibri" pitchFamily="34" charset="0"/>
                </a:rPr>
                <a:t>Scatter in data may be due to surface damage on </a:t>
              </a:r>
            </a:p>
            <a:p>
              <a:r>
                <a:rPr lang="en-US" sz="1600" b="1" dirty="0">
                  <a:solidFill>
                    <a:schemeClr val="accent1"/>
                  </a:solidFill>
                  <a:latin typeface="Calibri" pitchFamily="34" charset="0"/>
                </a:rPr>
                <a:t>the iris and the coupling slot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Pillbox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938"/>
            <a:ext cx="8229600" cy="475737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805 MHz Modular Cavity Design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effectLst/>
              </a:rPr>
              <a:t>Coupling from equator: lower </a:t>
            </a:r>
            <a:r>
              <a:rPr lang="en-US" sz="2000" i="1" dirty="0" smtClean="0">
                <a:effectLst/>
              </a:rPr>
              <a:t>E</a:t>
            </a:r>
            <a:r>
              <a:rPr lang="en-US" sz="2000" dirty="0" smtClean="0">
                <a:effectLst/>
              </a:rPr>
              <a:t> field at coupler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effectLst/>
              </a:rPr>
              <a:t>Demountable end-plates allow for testing of different materials and cavity lengths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effectLst/>
              </a:rPr>
              <a:t>LBNL and SLAC responsible for the design and fabrication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rgbClr val="0070C0"/>
                </a:solidFill>
                <a:effectLst/>
              </a:rPr>
              <a:t>RF and MP simulations; cavity fabrication will start soon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152" y="3111137"/>
            <a:ext cx="490559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4570" y="3100252"/>
            <a:ext cx="30361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t="1480"/>
          <a:stretch>
            <a:fillRect/>
          </a:stretch>
        </p:blipFill>
        <p:spPr>
          <a:xfrm>
            <a:off x="217418" y="1146059"/>
            <a:ext cx="3070067" cy="2522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352" y="2414790"/>
            <a:ext cx="5771648" cy="3423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HPRF Cavity Test at 805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8" y="2137791"/>
            <a:ext cx="4038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Maximum electric field gradient in HPRF test cell</a:t>
            </a:r>
            <a:endParaRPr lang="en-US" sz="1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07925" y="3729444"/>
            <a:ext cx="2580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Schematic view of HPRF test cell</a:t>
            </a:r>
            <a:endParaRPr 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5840" y="1157447"/>
            <a:ext cx="55626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High Pressure RF (HPRF) cavity has been successfully operated in strong magnetic fields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Use Hydrogen gas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ionization cooling material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91000" y="5304970"/>
            <a:ext cx="2133600" cy="158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48400" y="4542970"/>
            <a:ext cx="2362200" cy="158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7478" y="4235193"/>
            <a:ext cx="1625427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Metallic breakdown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04488" y="4655746"/>
            <a:ext cx="5087112" cy="496824"/>
          </a:xfrm>
          <a:prstGeom prst="rect">
            <a:avLst/>
          </a:prstGeom>
          <a:solidFill>
            <a:srgbClr val="FF6600">
              <a:alpha val="25000"/>
            </a:srgbClr>
          </a:solidFill>
          <a:ln w="25400" cap="flat" cmpd="sng" algn="ctr">
            <a:solidFill>
              <a:schemeClr val="accent2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4997193"/>
            <a:ext cx="1306417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Gas breakdown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7494" y="4737816"/>
            <a:ext cx="3062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Operation range for </a:t>
            </a:r>
            <a:r>
              <a:rPr lang="en-US" sz="1600" dirty="0" err="1" smtClean="0">
                <a:solidFill>
                  <a:srgbClr val="0000FF"/>
                </a:solidFill>
              </a:rPr>
              <a:t>muon</a:t>
            </a:r>
            <a:r>
              <a:rPr lang="en-US" sz="1600" dirty="0" smtClean="0">
                <a:solidFill>
                  <a:srgbClr val="0000FF"/>
                </a:solidFill>
              </a:rPr>
              <a:t> cooling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4" name="Picture 23" descr="logonamemotto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24" y="1211374"/>
            <a:ext cx="806600" cy="365760"/>
          </a:xfrm>
          <a:prstGeom prst="rect">
            <a:avLst/>
          </a:prstGeom>
        </p:spPr>
      </p:pic>
      <p:pic>
        <p:nvPicPr>
          <p:cNvPr id="25" name="Picture 24" descr="logonamemotto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855" y="2983577"/>
            <a:ext cx="800100" cy="457835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5" cstate="print"/>
          <a:srcRect l="12153" t="13241" b="6045"/>
          <a:stretch>
            <a:fillRect/>
          </a:stretch>
        </p:blipFill>
        <p:spPr bwMode="auto">
          <a:xfrm>
            <a:off x="165166" y="3664129"/>
            <a:ext cx="3213107" cy="221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89154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400" dirty="0" smtClean="0"/>
              <a:t>Development of 201-MHz Cavity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05A9-12AA-4EEA-B1E1-E92478CA9C4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6" descr="P101004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4518" y="4171863"/>
            <a:ext cx="337063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0447" y="3686829"/>
            <a:ext cx="3378200" cy="2220912"/>
            <a:chOff x="592" y="2071"/>
            <a:chExt cx="2257" cy="1505"/>
          </a:xfrm>
        </p:grpSpPr>
        <p:pic>
          <p:nvPicPr>
            <p:cNvPr id="10" name="Picture 7" descr="Be Windows (201-MHz) 019"/>
            <p:cNvPicPr>
              <a:picLocks noChangeAspect="1" noChangeArrowheads="1"/>
            </p:cNvPicPr>
            <p:nvPr/>
          </p:nvPicPr>
          <p:blipFill>
            <a:blip r:embed="rId3" cstate="screen">
              <a:lum bright="6000"/>
            </a:blip>
            <a:srcRect/>
            <a:stretch>
              <a:fillRect/>
            </a:stretch>
          </p:blipFill>
          <p:spPr bwMode="auto">
            <a:xfrm>
              <a:off x="592" y="2071"/>
              <a:ext cx="2257" cy="15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614" name="Line 8"/>
            <p:cNvSpPr>
              <a:spLocks noChangeShapeType="1"/>
            </p:cNvSpPr>
            <p:nvPr/>
          </p:nvSpPr>
          <p:spPr bwMode="auto">
            <a:xfrm>
              <a:off x="728" y="2754"/>
              <a:ext cx="1977" cy="32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Text Box 9"/>
            <p:cNvSpPr txBox="1">
              <a:spLocks noChangeArrowheads="1"/>
            </p:cNvSpPr>
            <p:nvPr/>
          </p:nvSpPr>
          <p:spPr bwMode="auto">
            <a:xfrm>
              <a:off x="1503" y="2843"/>
              <a:ext cx="4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Calibri" pitchFamily="34" charset="0"/>
                  <a:cs typeface="宋体"/>
                </a:rPr>
                <a:t>42-cm</a:t>
              </a:r>
            </a:p>
          </p:txBody>
        </p:sp>
      </p:grpSp>
      <p:pic>
        <p:nvPicPr>
          <p:cNvPr id="16" name="Picture 8" descr="P505025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76191" y="2022983"/>
            <a:ext cx="220219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6" descr="Cavity_Exploded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3072" y="1211869"/>
            <a:ext cx="3644153" cy="250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670479" y="1119052"/>
            <a:ext cx="5168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Cavity fabrication technique development, in collaboration with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JLab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;  The cavity has been high power tested at MTA, Fermilab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screen"/>
          <a:srcRect t="8823" b="13399"/>
          <a:stretch>
            <a:fillRect/>
          </a:stretch>
        </p:blipFill>
        <p:spPr bwMode="auto">
          <a:xfrm>
            <a:off x="3631442" y="2160111"/>
            <a:ext cx="294826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10" descr="extruded port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09079" y="4223379"/>
            <a:ext cx="1219200" cy="171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5" descr="P8280485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75639" y="4197621"/>
            <a:ext cx="1211598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457200" y="196260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201 MHz Cavity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89541-F849-4F8E-9AD0-0FE5B2AFD50E}" type="slidenum">
              <a:rPr lang="en-US" b="1"/>
              <a:pPr>
                <a:defRPr/>
              </a:pPr>
              <a:t>19</a:t>
            </a:fld>
            <a:endParaRPr lang="en-US" b="1"/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5114925" y="1300163"/>
            <a:ext cx="35718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hangingPunct="0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Reached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19 MV/m </a:t>
            </a:r>
            <a:r>
              <a:rPr lang="en-US" sz="2000" b="1" dirty="0">
                <a:latin typeface="Calibri" pitchFamily="34" charset="0"/>
              </a:rPr>
              <a:t>w/o B, and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12 MV/m </a:t>
            </a:r>
            <a:r>
              <a:rPr lang="en-US" sz="2000" b="1" dirty="0">
                <a:latin typeface="Calibri" pitchFamily="34" charset="0"/>
              </a:rPr>
              <a:t>with stray field from Lab-G magnet</a:t>
            </a:r>
            <a:endParaRPr lang="en-US" sz="2400" b="1" dirty="0">
              <a:latin typeface="Calibri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41288" y="1473200"/>
            <a:ext cx="4874848" cy="4292600"/>
            <a:chOff x="76200" y="1813559"/>
            <a:chExt cx="4874191" cy="429165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91589" y="1814683"/>
              <a:ext cx="4758802" cy="39090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76200" y="5790955"/>
              <a:ext cx="1199988" cy="3079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SC CC magnet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2691" y="5797304"/>
              <a:ext cx="1353955" cy="3079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201-MHz Cavity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11087" y="5790955"/>
              <a:ext cx="1215861" cy="3079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Lab G Magnet</a:t>
              </a:r>
            </a:p>
          </p:txBody>
        </p:sp>
        <p:cxnSp>
          <p:nvCxnSpPr>
            <p:cNvPr id="15" name="Straight Connector 14"/>
            <p:cNvCxnSpPr>
              <a:stCxn id="12" idx="0"/>
            </p:cNvCxnSpPr>
            <p:nvPr/>
          </p:nvCxnSpPr>
          <p:spPr>
            <a:xfrm rot="5400000" flipH="1" flipV="1">
              <a:off x="71521" y="4491050"/>
              <a:ext cx="1904579" cy="6952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0"/>
            </p:cNvCxnSpPr>
            <p:nvPr/>
          </p:nvCxnSpPr>
          <p:spPr>
            <a:xfrm rot="5400000" flipH="1" flipV="1">
              <a:off x="1467537" y="4817237"/>
              <a:ext cx="1901405" cy="5873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0"/>
            </p:cNvCxnSpPr>
            <p:nvPr/>
          </p:nvCxnSpPr>
          <p:spPr>
            <a:xfrm rot="16200000" flipV="1">
              <a:off x="2604829" y="4376765"/>
              <a:ext cx="1904579" cy="9238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5" descr="cryostat_07a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6422" y="1813559"/>
              <a:ext cx="1186935" cy="15544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62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016137" y="2354499"/>
            <a:ext cx="3788226" cy="3476288"/>
          </a:xfrm>
          <a:effectLst>
            <a:softEdge rad="112500"/>
          </a:effectLst>
        </p:spPr>
      </p:pic>
      <p:sp>
        <p:nvSpPr>
          <p:cNvPr id="26630" name="TextBox 19"/>
          <p:cNvSpPr txBox="1">
            <a:spLocks noChangeArrowheads="1"/>
          </p:cNvSpPr>
          <p:nvPr/>
        </p:nvSpPr>
        <p:spPr bwMode="auto">
          <a:xfrm>
            <a:off x="6818313" y="5368925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MTA RF test stand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457200" y="196260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22" y="1143000"/>
            <a:ext cx="8765178" cy="4667250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Font typeface="Calibri" pitchFamily="34" charset="0"/>
              <a:buChar char="—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Energy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Frontier: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effectLst/>
              </a:rPr>
              <a:t>Introduction</a:t>
            </a:r>
            <a:endParaRPr lang="en-US" sz="2000" dirty="0" smtClean="0">
              <a:effectLst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 smtClean="0">
                <a:effectLst/>
              </a:rPr>
              <a:t>Lepton Collider options</a:t>
            </a:r>
          </a:p>
          <a:p>
            <a:pPr lvl="2">
              <a:spcBef>
                <a:spcPts val="0"/>
              </a:spcBef>
              <a:defRPr/>
            </a:pPr>
            <a:r>
              <a:rPr lang="en-US" sz="1800" dirty="0" smtClean="0">
                <a:solidFill>
                  <a:srgbClr val="0070C0"/>
                </a:solidFill>
                <a:effectLst/>
              </a:rPr>
              <a:t>Muon Collider/Neutrino Factory </a:t>
            </a:r>
            <a:endParaRPr lang="en-US" sz="1800" dirty="0" smtClean="0">
              <a:solidFill>
                <a:srgbClr val="0070C0"/>
              </a:solidFill>
              <a:effectLst/>
            </a:endParaRPr>
          </a:p>
          <a:p>
            <a:pPr>
              <a:spcBef>
                <a:spcPts val="0"/>
              </a:spcBef>
              <a:buFont typeface="Arial"/>
              <a:buChar char="–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R&amp;D toward a muon collider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effectLst/>
              </a:rPr>
              <a:t>Muon ionization cooling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effectLst/>
              </a:rPr>
              <a:t>US MAP R&amp;D programs </a:t>
            </a:r>
          </a:p>
          <a:p>
            <a:pPr>
              <a:spcBef>
                <a:spcPts val="0"/>
              </a:spcBef>
              <a:buFont typeface="Arial"/>
              <a:buChar char="–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Normal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conducting RF cavities R&amp;D for muon ionization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cooling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effectLst/>
              </a:rPr>
              <a:t>Vacuum normal conducting RF cavities 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effectLst/>
              </a:rPr>
              <a:t>High pressure NCRF cavities (K. </a:t>
            </a:r>
            <a:r>
              <a:rPr lang="en-US" sz="2000" dirty="0" err="1" smtClean="0">
                <a:effectLst/>
              </a:rPr>
              <a:t>Yonehara’s</a:t>
            </a:r>
            <a:r>
              <a:rPr lang="en-US" sz="2000" dirty="0" smtClean="0">
                <a:effectLst/>
              </a:rPr>
              <a:t> talk on Thursday)</a:t>
            </a:r>
            <a:endParaRPr lang="en-US" sz="2000" dirty="0" smtClean="0">
              <a:effectLst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>
                <a:effectLst/>
              </a:rPr>
              <a:t>Status and plans</a:t>
            </a:r>
            <a:endParaRPr lang="en-US" sz="2000" dirty="0" smtClean="0">
              <a:effectLst/>
            </a:endParaRPr>
          </a:p>
          <a:p>
            <a:pPr>
              <a:spcBef>
                <a:spcPts val="0"/>
              </a:spcBef>
              <a:buFont typeface="Arial"/>
              <a:buChar char="–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International MICE and US responsibilities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Summary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0F1AC-6786-45D8-B1B8-9F3F639DA6D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57200" y="183197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US Responsibilities </a:t>
            </a:r>
            <a:r>
              <a:rPr lang="en-US" dirty="0" smtClean="0"/>
              <a:t>in MICE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3589-D892-4C8C-8E73-2AA534C17C6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9385" y="2090057"/>
            <a:ext cx="7847048" cy="378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04775" y="1262063"/>
            <a:ext cx="3422650" cy="2247900"/>
          </a:xfrm>
        </p:spPr>
      </p:pic>
      <p:sp>
        <p:nvSpPr>
          <p:cNvPr id="7" name="TextBox 6"/>
          <p:cNvSpPr txBox="1"/>
          <p:nvPr/>
        </p:nvSpPr>
        <p:spPr>
          <a:xfrm>
            <a:off x="3532188" y="1219200"/>
            <a:ext cx="5507037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responsibilities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MICE cooling channel: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latin typeface="+mn-lt"/>
              </a:rPr>
              <a:t> Two RFCC modules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latin typeface="+mn-lt"/>
              </a:rPr>
              <a:t> Two spectrometer solenoid magnets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7463" y="5434013"/>
            <a:ext cx="4675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Demonstration of muon ionization cooling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5078413" y="5084070"/>
            <a:ext cx="3795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International MICE experiment at 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1290" y="2527479"/>
            <a:ext cx="6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RFCC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9462" y="2806384"/>
            <a:ext cx="6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RFCC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6938" y="36692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7679" y="275078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457200" y="183197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RFCC Module: 201 MHz Cavity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68088-940C-4706-9965-66BA3B516E2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8675" name="AutoShape 2" descr="imap://DLi%40lbl%2Egov@imap.gmail.com:993/fetch%3EUID%3E/INBOX%3E21227?part=1.5&amp;type=image/jpeg&amp;filename=RFCC_SECTION_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57342" y="1231005"/>
            <a:ext cx="3760787" cy="4572000"/>
            <a:chOff x="-2191657" y="1076961"/>
            <a:chExt cx="3760404" cy="4572001"/>
          </a:xfrm>
        </p:grpSpPr>
        <p:pic>
          <p:nvPicPr>
            <p:cNvPr id="165891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-2191657" y="1076961"/>
              <a:ext cx="3760404" cy="45720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689" name="TextBox 11"/>
            <p:cNvSpPr txBox="1">
              <a:spLocks noChangeArrowheads="1"/>
            </p:cNvSpPr>
            <p:nvPr/>
          </p:nvSpPr>
          <p:spPr bwMode="auto">
            <a:xfrm>
              <a:off x="-108861" y="1197426"/>
              <a:ext cx="150855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Sectional view </a:t>
              </a:r>
            </a:p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of RFCC module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693512" y="1107562"/>
            <a:ext cx="3303750" cy="4609024"/>
            <a:chOff x="333699" y="1330697"/>
            <a:chExt cx="3303936" cy="4609721"/>
          </a:xfrm>
        </p:grpSpPr>
        <p:pic>
          <p:nvPicPr>
            <p:cNvPr id="7" name="Picture 6" descr="iPhone Photos 132.JPG"/>
            <p:cNvPicPr/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33699" y="1330697"/>
              <a:ext cx="3175137" cy="30402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Actuator on Cavity 2a.JPG"/>
            <p:cNvPicPr/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569472" y="4384652"/>
              <a:ext cx="2068163" cy="15557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685" name="TextBox 12"/>
            <p:cNvSpPr txBox="1">
              <a:spLocks noChangeArrowheads="1"/>
            </p:cNvSpPr>
            <p:nvPr/>
          </p:nvSpPr>
          <p:spPr bwMode="auto">
            <a:xfrm>
              <a:off x="2865714" y="5601864"/>
              <a:ext cx="6431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 pitchFamily="34" charset="0"/>
                </a:rPr>
                <a:t>tuner</a:t>
              </a:r>
            </a:p>
          </p:txBody>
        </p:sp>
        <p:sp>
          <p:nvSpPr>
            <p:cNvPr id="28687" name="TextBox 14"/>
            <p:cNvSpPr txBox="1">
              <a:spLocks noChangeArrowheads="1"/>
            </p:cNvSpPr>
            <p:nvPr/>
          </p:nvSpPr>
          <p:spPr bwMode="auto">
            <a:xfrm>
              <a:off x="1079868" y="1458683"/>
              <a:ext cx="16307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  <a:latin typeface="Calibri" pitchFamily="34" charset="0"/>
                </a:rPr>
                <a:t>Cavity fabrication</a:t>
              </a:r>
            </a:p>
          </p:txBody>
        </p:sp>
      </p:grpSp>
      <p:pic>
        <p:nvPicPr>
          <p:cNvPr id="11" name="Picture 10" descr="Be Windows (201-MHz) 019"/>
          <p:cNvPicPr/>
          <p:nvPr/>
        </p:nvPicPr>
        <p:blipFill>
          <a:blip r:embed="rId5" cstate="screen">
            <a:lum bright="6000"/>
          </a:blip>
          <a:srcRect/>
          <a:stretch>
            <a:fillRect/>
          </a:stretch>
        </p:blipFill>
        <p:spPr bwMode="auto">
          <a:xfrm rot="16200000">
            <a:off x="3925726" y="4258407"/>
            <a:ext cx="1559502" cy="1054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0" name="TextBox 15"/>
          <p:cNvSpPr txBox="1">
            <a:spLocks noChangeArrowheads="1"/>
          </p:cNvSpPr>
          <p:nvPr/>
        </p:nvSpPr>
        <p:spPr bwMode="auto">
          <a:xfrm>
            <a:off x="3850404" y="5465941"/>
            <a:ext cx="1687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Beryllium window</a:t>
            </a:r>
          </a:p>
        </p:txBody>
      </p:sp>
      <p:sp>
        <p:nvSpPr>
          <p:cNvPr id="28681" name="TextBox 16"/>
          <p:cNvSpPr txBox="1">
            <a:spLocks noChangeArrowheads="1"/>
          </p:cNvSpPr>
          <p:nvPr/>
        </p:nvSpPr>
        <p:spPr bwMode="auto">
          <a:xfrm>
            <a:off x="4431762" y="3660884"/>
            <a:ext cx="839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Coupler</a:t>
            </a:r>
          </a:p>
        </p:txBody>
      </p:sp>
      <p:pic>
        <p:nvPicPr>
          <p:cNvPr id="20" name="Picture 6" descr="RF 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3941923" y="2819400"/>
            <a:ext cx="1773077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5" descr="Turner full view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70878" y="4173698"/>
            <a:ext cx="1429733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cavity-view4.png"/>
          <p:cNvPicPr>
            <a:picLocks noChangeAspect="1"/>
          </p:cNvPicPr>
          <p:nvPr/>
        </p:nvPicPr>
        <p:blipFill>
          <a:blip r:embed="rId8" cstate="screen"/>
          <a:srcRect l="26715" t="13316" r="31706" b="8945"/>
          <a:stretch>
            <a:fillRect/>
          </a:stretch>
        </p:blipFill>
        <p:spPr bwMode="auto">
          <a:xfrm>
            <a:off x="4046919" y="1230483"/>
            <a:ext cx="1588252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57200" y="196260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Summary of MICE </a:t>
            </a:r>
            <a:r>
              <a:rPr lang="en-US" dirty="0" smtClean="0"/>
              <a:t>Cavities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87" y="1143000"/>
            <a:ext cx="8672512" cy="45259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Ten cavities with brazed water cooling pipes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2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spares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) complete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and are at LBNL now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Five cavities measured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Received 11 beryllium windows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Received 10 ceramic RF windows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Tuner design complete, one tuner prototype tested offline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Six prototype tuners in fabrication, and to be tested soon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Design of RF power (loop) coupler complete, ready for fabrication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Design of cavity support and vacuum vessel complete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Cavity 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post-processing: one cavity has been </a:t>
            </a:r>
            <a:r>
              <a:rPr lang="en-US" sz="2200" dirty="0" err="1" smtClean="0">
                <a:solidFill>
                  <a:srgbClr val="0070C0"/>
                </a:solidFill>
                <a:effectLst/>
              </a:rPr>
              <a:t>EPed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 recently at LBNL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81587-AB58-47DC-8BC7-D4DF53D5C69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5578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D140F-FAA0-C545-8974-3212AC4573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 t="11111" r="8937"/>
          <a:stretch>
            <a:fillRect/>
          </a:stretch>
        </p:blipFill>
        <p:spPr bwMode="auto">
          <a:xfrm>
            <a:off x="6906949" y="1615440"/>
            <a:ext cx="1779851" cy="173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9418" y="81453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Coupling Coil Magnets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39856" y="990600"/>
            <a:ext cx="8539162" cy="4525963"/>
          </a:xfrm>
        </p:spPr>
        <p:txBody>
          <a:bodyPr/>
          <a:lstStyle/>
          <a:p>
            <a:endParaRPr lang="en-US" sz="2000" dirty="0" smtClean="0"/>
          </a:p>
          <a:p>
            <a:pPr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5FD13-5AE2-4BF3-8E66-67BA9B7E9B9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363538" y="2505075"/>
            <a:ext cx="1290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RFCC module</a:t>
            </a:r>
          </a:p>
        </p:txBody>
      </p: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3594100" y="2495550"/>
            <a:ext cx="876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Cryostat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6034088" y="2487613"/>
            <a:ext cx="104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Cold-mass</a:t>
            </a:r>
          </a:p>
        </p:txBody>
      </p:sp>
      <p:pic>
        <p:nvPicPr>
          <p:cNvPr id="11" name="Picture 5" descr="CC_Explode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87051" y="2592426"/>
            <a:ext cx="6430307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Coupling coil on G&amp;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96725" y="1193074"/>
            <a:ext cx="241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6231" y="2590065"/>
            <a:ext cx="2526085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12383" y="1188781"/>
            <a:ext cx="63755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MICE/MuCool CC design and fabrication in collaboration with HIT, China</a:t>
            </a:r>
          </a:p>
          <a:p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cold-mass fabrication</a:t>
            </a:r>
          </a:p>
          <a:p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cold mass at LBNL, in preparation for testing at Fermilab this summer </a:t>
            </a:r>
          </a:p>
          <a:p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Designs of cryostat, cooling circuit, QP, lead stabilization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complete,  parts </a:t>
            </a:r>
            <a:b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fabrication; 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wires for future coils ordered;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LHe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pipes welded.  </a:t>
            </a:r>
            <a:endParaRPr lang="en-US" sz="1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97"/>
            <a:ext cx="8229600" cy="909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MICE Spectrometer Solenoids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1219200"/>
            <a:ext cx="8539162" cy="4525962"/>
          </a:xfrm>
        </p:spPr>
        <p:txBody>
          <a:bodyPr>
            <a:normAutofit/>
          </a:bodyPr>
          <a:lstStyle/>
          <a:p>
            <a:pPr marL="347663" indent="-347663">
              <a:spcBef>
                <a:spcPct val="3000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The five coil superconducting Spectrometer Solenoid magnets are being fabricated by a local vendor (Wang NMR) in Livermore, CA with assistance from the LBNL Engineering Division and MICE collaborators.  The first rebuilt magnet is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being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tested now (</a:t>
            </a:r>
            <a:r>
              <a:rPr lang="en-US" sz="2000" u="sng" dirty="0" smtClean="0">
                <a:solidFill>
                  <a:srgbClr val="FF0000"/>
                </a:solidFill>
                <a:effectLst/>
              </a:rPr>
              <a:t>cold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, and waiting for more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LHe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).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A537C-71C4-4713-B29D-4CEC37CF07EC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30" descr="DSC_0010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304800" y="2743200"/>
            <a:ext cx="3276600" cy="299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g_079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33800" y="2730321"/>
            <a:ext cx="241101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 descr="DSC_005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16403" y="3886200"/>
            <a:ext cx="28465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72200" y="2949714"/>
            <a:ext cx="2626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First magnet cold mass </a:t>
            </a:r>
          </a:p>
          <a:p>
            <a:r>
              <a:rPr lang="en-US" sz="2000" dirty="0" smtClean="0"/>
              <a:t>wrapped with MLI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4870589"/>
            <a:ext cx="2252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magnet cold </a:t>
            </a:r>
          </a:p>
          <a:p>
            <a:r>
              <a:rPr lang="en-US" sz="2000" dirty="0" smtClean="0"/>
              <a:t>mass in preparation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Summary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22263" y="1184275"/>
            <a:ext cx="8539162" cy="464502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6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Muon collider and Neutrino Factory require </a:t>
            </a:r>
            <a:r>
              <a:rPr lang="en-US" altLang="zh-CN" sz="26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normal conducting RF cavity operating at high gradient in a few Tesla magnetic field</a:t>
            </a:r>
          </a:p>
          <a:p>
            <a:pPr lvl="1"/>
            <a:r>
              <a:rPr lang="en-US" altLang="zh-CN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Remains a challenge</a:t>
            </a:r>
          </a:p>
          <a:p>
            <a:pPr lvl="1"/>
            <a:r>
              <a:rPr lang="en-US" altLang="zh-CN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R&amp;D plans developed </a:t>
            </a:r>
            <a:r>
              <a:rPr lang="en-US" altLang="zh-CN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under MAP to </a:t>
            </a:r>
            <a:r>
              <a:rPr lang="en-US" altLang="zh-CN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find a workable solution	                    </a:t>
            </a:r>
          </a:p>
          <a:p>
            <a:r>
              <a:rPr lang="en-US" altLang="zh-CN" sz="26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Plans for RF breakdown studies</a:t>
            </a:r>
          </a:p>
          <a:p>
            <a:pPr lvl="1"/>
            <a:r>
              <a:rPr lang="en-US" altLang="zh-CN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Vacuum cavity</a:t>
            </a:r>
          </a:p>
          <a:p>
            <a:pPr lvl="2"/>
            <a:r>
              <a:rPr lang="en-US" altLang="zh-CN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New 805-MHz </a:t>
            </a:r>
            <a:r>
              <a:rPr lang="en-US" altLang="zh-CN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cavity </a:t>
            </a:r>
            <a:r>
              <a:rPr lang="en-US" altLang="zh-CN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design, fabrication and testing</a:t>
            </a:r>
            <a:endParaRPr lang="en-US" altLang="zh-CN" dirty="0" smtClean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2"/>
            <a:r>
              <a:rPr lang="en-US" altLang="zh-CN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Modular beryllium-side-wall cavity</a:t>
            </a:r>
          </a:p>
          <a:p>
            <a:pPr lvl="2"/>
            <a:r>
              <a:rPr lang="en-US" altLang="zh-CN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ALD, and other programs</a:t>
            </a:r>
            <a:endParaRPr lang="en-US" altLang="zh-CN" dirty="0" smtClean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1"/>
            <a:r>
              <a:rPr lang="en-US" altLang="zh-CN" dirty="0" smtClean="0">
                <a:solidFill>
                  <a:srgbClr val="00B0F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High pressured RF </a:t>
            </a:r>
            <a:r>
              <a:rPr lang="en-US" altLang="zh-CN" dirty="0" smtClean="0">
                <a:solidFill>
                  <a:srgbClr val="00B0F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cavity (K.</a:t>
            </a:r>
            <a:r>
              <a:rPr lang="en-US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effectLst/>
              </a:rPr>
              <a:t>Yonehara’s</a:t>
            </a:r>
            <a:r>
              <a:rPr lang="en-US" dirty="0" smtClean="0">
                <a:solidFill>
                  <a:srgbClr val="00B0F0"/>
                </a:solidFill>
                <a:effectLst/>
              </a:rPr>
              <a:t> talk on </a:t>
            </a:r>
            <a:r>
              <a:rPr lang="en-US" dirty="0" smtClean="0">
                <a:solidFill>
                  <a:srgbClr val="00B0F0"/>
                </a:solidFill>
                <a:effectLst/>
              </a:rPr>
              <a:t>Thursday</a:t>
            </a:r>
            <a:r>
              <a:rPr lang="en-US" dirty="0" smtClean="0">
                <a:solidFill>
                  <a:srgbClr val="00B0F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)</a:t>
            </a:r>
            <a:endParaRPr lang="en-US" altLang="zh-CN" dirty="0" smtClean="0">
              <a:solidFill>
                <a:srgbClr val="00B0F0"/>
              </a:solidFill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r>
              <a:rPr lang="en-US" altLang="zh-CN" sz="26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201-MHz RF cavity for </a:t>
            </a:r>
            <a:r>
              <a:rPr lang="en-US" altLang="zh-CN" sz="26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MuCOOL</a:t>
            </a:r>
            <a:r>
              <a:rPr lang="en-US" altLang="zh-CN" sz="26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/MICE </a:t>
            </a:r>
            <a:r>
              <a:rPr lang="en-US" altLang="zh-CN" sz="26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progressing well </a:t>
            </a:r>
          </a:p>
          <a:p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Major hardware responsibilities for MICE </a:t>
            </a:r>
            <a:endParaRPr lang="en-US" sz="26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90A40-B054-43CA-BE37-1DC65517B1D2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96388" y="2990573"/>
            <a:ext cx="4482738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rgbClr val="0070C0"/>
                </a:solidFill>
                <a:effectLst/>
              </a:rPr>
              <a:t>Argonne National Laboratory </a:t>
            </a:r>
          </a:p>
          <a:p>
            <a:pPr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rgbClr val="0070C0"/>
                </a:solidFill>
                <a:effectLst/>
              </a:rPr>
              <a:t>Brookhaven National Laboratory  </a:t>
            </a:r>
          </a:p>
          <a:p>
            <a:pPr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rgbClr val="0070C0"/>
                </a:solidFill>
                <a:effectLst/>
              </a:rPr>
              <a:t>Cornell University </a:t>
            </a:r>
          </a:p>
          <a:p>
            <a:pPr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rgbClr val="0070C0"/>
                </a:solidFill>
                <a:effectLst/>
              </a:rPr>
              <a:t>Fermi National Accelerator Laboratory </a:t>
            </a:r>
          </a:p>
          <a:p>
            <a:pPr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rgbClr val="0070C0"/>
                </a:solidFill>
                <a:effectLst/>
              </a:rPr>
              <a:t>Illinois Institute of Technology </a:t>
            </a:r>
          </a:p>
          <a:p>
            <a:pPr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rgbClr val="0070C0"/>
                </a:solidFill>
                <a:effectLst/>
              </a:rPr>
              <a:t>Jefferson Laboratory </a:t>
            </a:r>
          </a:p>
          <a:p>
            <a:pPr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rgbClr val="0070C0"/>
                </a:solidFill>
                <a:effectLst/>
              </a:rPr>
              <a:t>Lawrence Berkeley National Laboratory </a:t>
            </a:r>
          </a:p>
          <a:p>
            <a:pPr lvl="0"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rgbClr val="0070C0"/>
                </a:solidFill>
                <a:effectLst/>
              </a:rPr>
              <a:t>Muons Inc. 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41662" y="1279118"/>
            <a:ext cx="8445137" cy="15819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noProof="0" dirty="0" smtClean="0">
                <a:solidFill>
                  <a:schemeClr val="accent6">
                    <a:lumMod val="75000"/>
                  </a:schemeClr>
                </a:solidFill>
              </a:rPr>
              <a:t>Thanks to my colleagues from MAP and MICE 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Collaborations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—"/>
            </a:pPr>
            <a:r>
              <a:rPr lang="en-US" sz="2000" dirty="0" smtClean="0"/>
              <a:t>Many slides presented here freely taken from the work conducted and presentations by my collaborators in the collaborations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Institutions in MAP Collaboration: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698274" y="2966554"/>
            <a:ext cx="4305300" cy="269612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>Oak Ridge National Laboratory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Princeton University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SLAC National Accelerator Laboratory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California – Berkeley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California – Los Angeles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California – Riverside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Chicago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Mississippi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Frontier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1211" y="5565412"/>
            <a:ext cx="2133600" cy="365125"/>
          </a:xfrm>
        </p:spPr>
        <p:txBody>
          <a:bodyPr/>
          <a:lstStyle/>
          <a:p>
            <a:fld id="{714D140F-FAA0-C545-8974-3212AC45737A}" type="slidenum">
              <a:rPr lang="en-US" sz="1400" smtClean="0">
                <a:solidFill>
                  <a:schemeClr val="tx1"/>
                </a:solidFill>
              </a:rPr>
              <a:pPr/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3" descr="world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80011"/>
            <a:ext cx="8534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54000" y="1718038"/>
            <a:ext cx="3452813" cy="2714625"/>
            <a:chOff x="254000" y="2122483"/>
            <a:chExt cx="3452813" cy="2713936"/>
          </a:xfrm>
        </p:grpSpPr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1105942" y="2122483"/>
              <a:ext cx="1422946" cy="461548"/>
              <a:chOff x="1105617" y="2771195"/>
              <a:chExt cx="1422946" cy="461548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2353938" y="2845788"/>
                <a:ext cx="174625" cy="231716"/>
              </a:xfrm>
              <a:prstGeom prst="star5">
                <a:avLst/>
              </a:prstGeom>
              <a:solidFill>
                <a:srgbClr val="99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000" b="1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1105617" y="2771195"/>
                <a:ext cx="1303883" cy="4615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r>
                  <a:rPr lang="en-US" sz="2400" b="1" dirty="0" err="1">
                    <a:solidFill>
                      <a:srgbClr val="C00000"/>
                    </a:solidFill>
                    <a:latin typeface="+mn-lt"/>
                    <a:cs typeface="Arial" pitchFamily="34" charset="0"/>
                  </a:rPr>
                  <a:t>Fermilab</a:t>
                </a:r>
                <a:endParaRPr lang="en-US" sz="2400" b="1" dirty="0">
                  <a:solidFill>
                    <a:srgbClr val="C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254000" y="2587645"/>
              <a:ext cx="3452813" cy="2248774"/>
              <a:chOff x="254000" y="2603330"/>
              <a:chExt cx="3453488" cy="2248035"/>
            </a:xfrm>
          </p:grpSpPr>
          <p:pic>
            <p:nvPicPr>
              <p:cNvPr id="11" name="Picture 16" descr="01_Young-Kee_Aerial_01"/>
              <p:cNvPicPr>
                <a:picLocks noChangeAspect="1" noChangeArrowheads="1"/>
              </p:cNvPicPr>
              <p:nvPr/>
            </p:nvPicPr>
            <p:blipFill>
              <a:blip r:embed="rId3"/>
              <a:srcRect b="13725"/>
              <a:stretch>
                <a:fillRect/>
              </a:stretch>
            </p:blipFill>
            <p:spPr bwMode="auto">
              <a:xfrm>
                <a:off x="254000" y="2603330"/>
                <a:ext cx="2677968" cy="1732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45"/>
              <p:cNvSpPr txBox="1">
                <a:spLocks noChangeArrowheads="1"/>
              </p:cNvSpPr>
              <p:nvPr/>
            </p:nvSpPr>
            <p:spPr bwMode="auto">
              <a:xfrm>
                <a:off x="455066" y="4389699"/>
                <a:ext cx="2527069" cy="461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rgbClr val="0070C0"/>
                    </a:solidFill>
                  </a:rPr>
                  <a:t>Tevatron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647777" y="4829153"/>
                <a:ext cx="3059711" cy="158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1196975" y="1778000"/>
            <a:ext cx="5056188" cy="3071815"/>
            <a:chOff x="1196975" y="2177962"/>
            <a:chExt cx="5056188" cy="3070638"/>
          </a:xfrm>
        </p:grpSpPr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4341814" y="2177962"/>
              <a:ext cx="1001711" cy="461488"/>
              <a:chOff x="4341547" y="2876462"/>
              <a:chExt cx="1002122" cy="461488"/>
            </a:xfrm>
          </p:grpSpPr>
          <p:sp>
            <p:nvSpPr>
              <p:cNvPr id="24" name="AutoShape 6"/>
              <p:cNvSpPr>
                <a:spLocks noChangeArrowheads="1"/>
              </p:cNvSpPr>
              <p:nvPr/>
            </p:nvSpPr>
            <p:spPr bwMode="auto">
              <a:xfrm>
                <a:off x="4341547" y="2935178"/>
                <a:ext cx="174697" cy="231686"/>
              </a:xfrm>
              <a:prstGeom prst="star5">
                <a:avLst/>
              </a:prstGeom>
              <a:solidFill>
                <a:srgbClr val="99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000" b="1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>
                <a:off x="4469353" y="2876462"/>
                <a:ext cx="874316" cy="4614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CERN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1196975" y="2578116"/>
              <a:ext cx="5056188" cy="2670484"/>
              <a:chOff x="1197033" y="2593168"/>
              <a:chExt cx="5056855" cy="2671047"/>
            </a:xfrm>
          </p:grpSpPr>
          <p:grpSp>
            <p:nvGrpSpPr>
              <p:cNvPr id="19" name="Group 42"/>
              <p:cNvGrpSpPr>
                <a:grpSpLocks/>
              </p:cNvGrpSpPr>
              <p:nvPr/>
            </p:nvGrpSpPr>
            <p:grpSpPr bwMode="auto">
              <a:xfrm>
                <a:off x="3194371" y="2593168"/>
                <a:ext cx="3059517" cy="2547241"/>
                <a:chOff x="3194371" y="2593168"/>
                <a:chExt cx="3059517" cy="2547241"/>
              </a:xfrm>
            </p:grpSpPr>
            <p:pic>
              <p:nvPicPr>
                <p:cNvPr id="21" name="Picture 20" descr="cern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r="409"/>
                <a:stretch>
                  <a:fillRect/>
                </a:stretch>
              </p:blipFill>
              <p:spPr bwMode="auto">
                <a:xfrm>
                  <a:off x="3255962" y="2593168"/>
                  <a:ext cx="2730501" cy="172129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3194371" y="5138821"/>
                  <a:ext cx="3059517" cy="158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3353142" y="4529327"/>
                  <a:ext cx="2527070" cy="461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0070C0"/>
                      </a:solidFill>
                    </a:rPr>
                    <a:t>LHC</a:t>
                  </a:r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1197033" y="5262627"/>
                <a:ext cx="2011628" cy="1588"/>
              </a:xfrm>
              <a:prstGeom prst="line">
                <a:avLst/>
              </a:prstGeom>
              <a:ln w="57150">
                <a:solidFill>
                  <a:srgbClr val="FFFF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55"/>
          <p:cNvGrpSpPr>
            <a:grpSpLocks/>
          </p:cNvGrpSpPr>
          <p:nvPr/>
        </p:nvGrpSpPr>
        <p:grpSpPr bwMode="auto">
          <a:xfrm>
            <a:off x="3712664" y="4495800"/>
            <a:ext cx="5060950" cy="643527"/>
            <a:chOff x="3674225" y="5393615"/>
            <a:chExt cx="5059563" cy="644153"/>
          </a:xfrm>
        </p:grpSpPr>
        <p:grpSp>
          <p:nvGrpSpPr>
            <p:cNvPr id="27" name="Group 43"/>
            <p:cNvGrpSpPr>
              <a:grpSpLocks/>
            </p:cNvGrpSpPr>
            <p:nvPr/>
          </p:nvGrpSpPr>
          <p:grpSpPr bwMode="auto">
            <a:xfrm>
              <a:off x="4039250" y="5393615"/>
              <a:ext cx="4694538" cy="644153"/>
              <a:chOff x="4039250" y="5393615"/>
              <a:chExt cx="4694538" cy="644153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5673927" y="6036178"/>
                <a:ext cx="3059861" cy="15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59"/>
              <p:cNvSpPr txBox="1">
                <a:spLocks noChangeArrowheads="1"/>
              </p:cNvSpPr>
              <p:nvPr/>
            </p:nvSpPr>
            <p:spPr bwMode="auto">
              <a:xfrm>
                <a:off x="4039250" y="5393615"/>
                <a:ext cx="4442028" cy="462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2400" b="1" dirty="0"/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Lepton Collider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3674225" y="6029822"/>
              <a:ext cx="2064772" cy="4768"/>
            </a:xfrm>
            <a:prstGeom prst="line">
              <a:avLst/>
            </a:prstGeom>
            <a:ln w="57150">
              <a:solidFill>
                <a:srgbClr val="FF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9"/>
          <p:cNvGrpSpPr>
            <a:grpSpLocks/>
          </p:cNvGrpSpPr>
          <p:nvPr/>
        </p:nvGrpSpPr>
        <p:grpSpPr bwMode="auto">
          <a:xfrm>
            <a:off x="3783874" y="4837611"/>
            <a:ext cx="5225416" cy="1015663"/>
            <a:chOff x="3949582" y="5907749"/>
            <a:chExt cx="5225420" cy="1014318"/>
          </a:xfrm>
        </p:grpSpPr>
        <p:sp>
          <p:nvSpPr>
            <p:cNvPr id="32" name="5-Point Star 31"/>
            <p:cNvSpPr/>
            <p:nvPr/>
          </p:nvSpPr>
          <p:spPr>
            <a:xfrm>
              <a:off x="3949582" y="5970803"/>
              <a:ext cx="331788" cy="315495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33" name="TextBox 59"/>
            <p:cNvSpPr txBox="1">
              <a:spLocks noChangeArrowheads="1"/>
            </p:cNvSpPr>
            <p:nvPr/>
          </p:nvSpPr>
          <p:spPr bwMode="auto">
            <a:xfrm>
              <a:off x="4248986" y="5907749"/>
              <a:ext cx="4926016" cy="10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/>
                <a:t>Physics </a:t>
              </a:r>
              <a:r>
                <a:rPr lang="en-US" sz="2000" b="1" dirty="0" smtClean="0"/>
                <a:t>case, </a:t>
              </a:r>
            </a:p>
            <a:p>
              <a:r>
                <a:rPr lang="en-US" sz="2000" b="1" dirty="0" smtClean="0"/>
                <a:t>Energy </a:t>
              </a:r>
              <a:r>
                <a:rPr lang="en-US" sz="2000" b="1" dirty="0"/>
                <a:t>scale</a:t>
              </a:r>
            </a:p>
            <a:p>
              <a:r>
                <a:rPr lang="en-US" sz="2000" b="1" dirty="0"/>
                <a:t> </a:t>
              </a:r>
              <a:r>
                <a:rPr lang="en-US" sz="2000" b="1" dirty="0" smtClean="0"/>
                <a:t>(Technology</a:t>
              </a:r>
              <a:r>
                <a:rPr lang="en-US" sz="2000" b="1" dirty="0"/>
                <a:t>, site to be determined)</a:t>
              </a:r>
            </a:p>
          </p:txBody>
        </p:sp>
      </p:grpSp>
      <p:pic>
        <p:nvPicPr>
          <p:cNvPr id="35" name="Picture 3" descr="ILC_layout_twin_tunn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0300" y="1565275"/>
            <a:ext cx="16764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 descr="Picture 27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1313" y="2249488"/>
            <a:ext cx="168751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 descr="Muon_collider_site_map_072409.jpg"/>
          <p:cNvPicPr>
            <a:picLocks noChangeAspect="1"/>
          </p:cNvPicPr>
          <p:nvPr/>
        </p:nvPicPr>
        <p:blipFill>
          <a:blip r:embed="rId7"/>
          <a:srcRect l="30710" t="4247"/>
          <a:stretch>
            <a:fillRect/>
          </a:stretch>
        </p:blipFill>
        <p:spPr bwMode="auto">
          <a:xfrm>
            <a:off x="7089775" y="2984500"/>
            <a:ext cx="16859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Three Lepton </a:t>
            </a:r>
            <a:r>
              <a:rPr lang="en-US" dirty="0" smtClean="0"/>
              <a:t>Collider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153885"/>
            <a:ext cx="6172200" cy="474716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ILC: 0.5-1.0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TeV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e</a:t>
            </a:r>
            <a:r>
              <a:rPr lang="en-US" sz="2000" baseline="300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Symbol" pitchFamily="18" charset="2"/>
              </a:rPr>
              <a:t>+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e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  <a:effectLst/>
                <a:latin typeface="Symbol" pitchFamily="18" charset="2"/>
              </a:rPr>
              <a:t>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linear collider</a:t>
            </a:r>
          </a:p>
          <a:p>
            <a:pPr lvl="1" eaLnBrk="1" hangingPunct="1"/>
            <a:r>
              <a:rPr lang="en-US" sz="1900" dirty="0" smtClean="0">
                <a:solidFill>
                  <a:srgbClr val="0070C0"/>
                </a:solidFill>
                <a:effectLst/>
              </a:rPr>
              <a:t>Superconducting RF accelerating cavities</a:t>
            </a:r>
          </a:p>
          <a:p>
            <a:pPr lvl="1" eaLnBrk="1" hangingPunct="1"/>
            <a:r>
              <a:rPr lang="en-US" sz="1900" dirty="0" smtClean="0">
                <a:solidFill>
                  <a:srgbClr val="0070C0"/>
                </a:solidFill>
                <a:effectLst/>
              </a:rPr>
              <a:t>Technology demonstrated, ready to propose </a:t>
            </a:r>
            <a:r>
              <a:rPr lang="en-US" sz="1900" dirty="0" smtClean="0">
                <a:solidFill>
                  <a:srgbClr val="0070C0"/>
                </a:solidFill>
                <a:effectLst/>
                <a:sym typeface="Symbol"/>
              </a:rPr>
              <a:t> </a:t>
            </a:r>
            <a:r>
              <a:rPr lang="en-US" sz="1900" dirty="0" smtClean="0">
                <a:solidFill>
                  <a:srgbClr val="0070C0"/>
                </a:solidFill>
                <a:effectLst/>
              </a:rPr>
              <a:t>2012</a:t>
            </a:r>
            <a:endParaRPr lang="en-US" sz="1900" dirty="0" smtClean="0">
              <a:solidFill>
                <a:srgbClr val="0070C0"/>
              </a:solidFill>
              <a:effectLst/>
            </a:endParaRPr>
          </a:p>
          <a:p>
            <a:pPr lvl="1" eaLnBrk="1" hangingPunct="1"/>
            <a:r>
              <a:rPr lang="en-US" sz="1900" dirty="0" smtClean="0">
                <a:solidFill>
                  <a:srgbClr val="0070C0"/>
                </a:solidFill>
                <a:effectLst/>
              </a:rPr>
              <a:t>Physics/Detectors well studied, R&amp;D ready </a:t>
            </a:r>
            <a:r>
              <a:rPr lang="en-US" sz="1900" dirty="0" smtClean="0">
                <a:solidFill>
                  <a:srgbClr val="0070C0"/>
                </a:solidFill>
                <a:effectLst/>
                <a:sym typeface="Symbol"/>
              </a:rPr>
              <a:t> </a:t>
            </a:r>
            <a:r>
              <a:rPr lang="en-US" sz="1900" dirty="0" smtClean="0">
                <a:solidFill>
                  <a:srgbClr val="0070C0"/>
                </a:solidFill>
                <a:effectLst/>
              </a:rPr>
              <a:t>2012</a:t>
            </a:r>
            <a:endParaRPr lang="en-US" sz="2000" dirty="0" smtClean="0">
              <a:solidFill>
                <a:srgbClr val="0070C0"/>
              </a:solidFill>
              <a:effectLst/>
            </a:endParaRPr>
          </a:p>
          <a:p>
            <a:pPr eaLnBrk="1" hangingPunct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CLIC: 3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TeV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e</a:t>
            </a:r>
            <a:r>
              <a:rPr lang="en-US" sz="2000" baseline="300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Symbol" pitchFamily="18" charset="2"/>
              </a:rPr>
              <a:t>+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e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  <a:effectLst/>
                <a:latin typeface="Symbol" pitchFamily="18" charset="2"/>
              </a:rPr>
              <a:t>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linear collider</a:t>
            </a:r>
          </a:p>
          <a:p>
            <a:pPr lvl="1" eaLnBrk="1" hangingPunct="1"/>
            <a:r>
              <a:rPr lang="en-US" sz="1900" dirty="0" smtClean="0">
                <a:solidFill>
                  <a:srgbClr val="0070C0"/>
                </a:solidFill>
                <a:effectLst/>
              </a:rPr>
              <a:t>Two beam acceleration with warm RF</a:t>
            </a:r>
          </a:p>
          <a:p>
            <a:pPr lvl="1" eaLnBrk="1" hangingPunct="1"/>
            <a:r>
              <a:rPr lang="en-US" sz="1900" dirty="0" smtClean="0">
                <a:solidFill>
                  <a:srgbClr val="0070C0"/>
                </a:solidFill>
                <a:effectLst/>
              </a:rPr>
              <a:t>R&amp;D underway, but technical demonstrations needed</a:t>
            </a:r>
          </a:p>
          <a:p>
            <a:pPr lvl="1" eaLnBrk="1" hangingPunct="1"/>
            <a:r>
              <a:rPr lang="en-US" sz="1900" dirty="0" smtClean="0">
                <a:solidFill>
                  <a:srgbClr val="0070C0"/>
                </a:solidFill>
                <a:effectLst/>
              </a:rPr>
              <a:t>Machine and Detector CDR in 2011, TDR in 2018-20</a:t>
            </a:r>
            <a:r>
              <a:rPr lang="en-US" sz="1900" dirty="0" smtClean="0">
                <a:solidFill>
                  <a:srgbClr val="0070C0"/>
                </a:solidFill>
                <a:effectLst/>
              </a:rPr>
              <a:t>?</a:t>
            </a:r>
            <a:endParaRPr lang="en-US" sz="2000" dirty="0" smtClean="0">
              <a:solidFill>
                <a:srgbClr val="0070C0"/>
              </a:solidFill>
              <a:effectLst/>
            </a:endParaRP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Muon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collider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: 3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TeV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µ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  <a:effectLst/>
                <a:latin typeface="Symbol" pitchFamily="18" charset="2"/>
              </a:rPr>
              <a:t>+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µ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  <a:effectLst/>
                <a:latin typeface="Symbol" pitchFamily="18" charset="2"/>
              </a:rPr>
              <a:t>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storage ring</a:t>
            </a:r>
          </a:p>
          <a:p>
            <a:pPr lvl="1">
              <a:buFontTx/>
              <a:buChar char="–"/>
            </a:pPr>
            <a:r>
              <a:rPr lang="en-US" sz="1900" b="1" dirty="0" smtClean="0">
                <a:effectLst/>
              </a:rPr>
              <a:t>US Muon Accelerator Program &amp; International Neutrino factory collaboration will address some of the basic unanswered R&amp;D questions</a:t>
            </a:r>
          </a:p>
          <a:p>
            <a:pPr lvl="1">
              <a:buFontTx/>
              <a:buChar char="–"/>
            </a:pPr>
            <a:r>
              <a:rPr lang="en-US" sz="1900" dirty="0" smtClean="0">
                <a:solidFill>
                  <a:srgbClr val="0070C0"/>
                </a:solidFill>
                <a:effectLst/>
              </a:rPr>
              <a:t>Feasibility and conceptual </a:t>
            </a:r>
            <a:r>
              <a:rPr lang="en-US" sz="1900" dirty="0" smtClean="0">
                <a:solidFill>
                  <a:srgbClr val="0070C0"/>
                </a:solidFill>
                <a:effectLst/>
              </a:rPr>
              <a:t>design </a:t>
            </a:r>
            <a:r>
              <a:rPr lang="en-US" sz="1900" dirty="0" smtClean="0">
                <a:solidFill>
                  <a:srgbClr val="0070C0"/>
                </a:solidFill>
                <a:effectLst/>
                <a:sym typeface="Symbol"/>
              </a:rPr>
              <a:t> </a:t>
            </a:r>
            <a:r>
              <a:rPr lang="en-US" sz="1900" dirty="0" smtClean="0">
                <a:solidFill>
                  <a:srgbClr val="0070C0"/>
                </a:solidFill>
                <a:effectLst/>
              </a:rPr>
              <a:t>2016-17</a:t>
            </a:r>
            <a:endParaRPr lang="en-US" sz="1900" dirty="0" smtClean="0">
              <a:solidFill>
                <a:srgbClr val="0070C0"/>
              </a:solidFill>
              <a:effectLst/>
            </a:endParaRPr>
          </a:p>
          <a:p>
            <a:pPr lvl="1">
              <a:buFontTx/>
              <a:buChar char="–"/>
            </a:pPr>
            <a:r>
              <a:rPr lang="en-US" sz="1900" dirty="0" smtClean="0">
                <a:solidFill>
                  <a:srgbClr val="0070C0"/>
                </a:solidFill>
                <a:effectLst/>
              </a:rPr>
              <a:t>Possible technical design </a:t>
            </a:r>
            <a:r>
              <a:rPr lang="en-US" sz="1900" dirty="0" smtClean="0">
                <a:solidFill>
                  <a:srgbClr val="0070C0"/>
                </a:solidFill>
                <a:effectLst/>
              </a:rPr>
              <a:t>and </a:t>
            </a:r>
            <a:r>
              <a:rPr lang="en-US" sz="1900" dirty="0" smtClean="0">
                <a:solidFill>
                  <a:srgbClr val="0070C0"/>
                </a:solidFill>
                <a:effectLst/>
              </a:rPr>
              <a:t>demonstrations in </a:t>
            </a:r>
            <a:r>
              <a:rPr lang="en-US" sz="1900" dirty="0" smtClean="0">
                <a:solidFill>
                  <a:srgbClr val="0070C0"/>
                </a:solidFill>
                <a:effectLst/>
              </a:rPr>
              <a:t>2020’s</a:t>
            </a:r>
            <a:endParaRPr lang="en-US" sz="1800" dirty="0" smtClean="0">
              <a:solidFill>
                <a:srgbClr val="0070C0"/>
              </a:solidFill>
              <a:effectLst/>
            </a:endParaRPr>
          </a:p>
        </p:txBody>
      </p:sp>
      <p:pic>
        <p:nvPicPr>
          <p:cNvPr id="7" name="Picture 3" descr="ILC_layout_twin_tunn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3274" y="1153885"/>
            <a:ext cx="2273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icture 27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6337" y="261257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Muon_collider_site_map_072409.jpg"/>
          <p:cNvPicPr>
            <a:picLocks noChangeAspect="1"/>
          </p:cNvPicPr>
          <p:nvPr/>
        </p:nvPicPr>
        <p:blipFill>
          <a:blip r:embed="rId4"/>
          <a:srcRect l="30710" t="4247"/>
          <a:stretch>
            <a:fillRect/>
          </a:stretch>
        </p:blipFill>
        <p:spPr bwMode="auto">
          <a:xfrm>
            <a:off x="6603274" y="4175440"/>
            <a:ext cx="228600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" y="3733800"/>
            <a:ext cx="6172200" cy="21672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190"/>
            <a:ext cx="8229600" cy="4757374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LHC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discoveries would establish energy scale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and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physics case for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 Lepton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Collider as the next energy frontier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machine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Lepton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Collider is a precision instrument that would let us understand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Tera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-scale physics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Why a Muon Collider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?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731520" lvl="1" indent="-274320" defTabSz="914400">
              <a:buClr>
                <a:schemeClr val="accent2"/>
              </a:buClr>
              <a:buSzPct val="90000"/>
              <a:buFont typeface="Wingdings"/>
              <a:buChar char="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The same physics reach as a proton collider of ten times higher energy</a:t>
            </a:r>
          </a:p>
          <a:p>
            <a:pPr marL="731520" lvl="1" indent="-274320" defTabSz="914400">
              <a:buClr>
                <a:schemeClr val="accent2"/>
              </a:buClr>
              <a:buSzPct val="90000"/>
              <a:buFont typeface="Wingdings"/>
              <a:buChar char="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Strongly coupled to Higgs than electrons </a:t>
            </a:r>
          </a:p>
          <a:p>
            <a:pPr marL="731520" lvl="1" indent="-274320" defTabSz="914400">
              <a:buClr>
                <a:schemeClr val="accent2"/>
              </a:buClr>
              <a:buSzPct val="90000"/>
              <a:buFont typeface="Wingdings"/>
              <a:buChar char="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Low 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synchrotron 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radiation in a high energy circular machine</a:t>
            </a:r>
            <a:endParaRPr lang="en-US" sz="2200" dirty="0" smtClean="0">
              <a:solidFill>
                <a:srgbClr val="0070C0"/>
              </a:solidFill>
              <a:effectLst/>
            </a:endParaRPr>
          </a:p>
          <a:p>
            <a:pPr marL="731520" lvl="1" indent="-274320" defTabSz="914400">
              <a:buClr>
                <a:schemeClr val="accent2"/>
              </a:buClr>
              <a:buSzPct val="90000"/>
              <a:buFont typeface="Wingdings"/>
              <a:buChar char="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Multi-pass acceleration</a:t>
            </a:r>
          </a:p>
          <a:p>
            <a:pPr marL="731520" lvl="1" indent="-274320" defTabSz="914400">
              <a:buClr>
                <a:schemeClr val="accent2"/>
              </a:buClr>
              <a:buSzPct val="90000"/>
              <a:buFont typeface="Wingdings"/>
              <a:buChar char="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Multi-pass collisions in ring</a:t>
            </a:r>
          </a:p>
          <a:p>
            <a:pPr marL="731520" lvl="1" indent="-274320" defTabSz="914400">
              <a:buClr>
                <a:schemeClr val="accent2"/>
              </a:buClr>
              <a:buSzPct val="90000"/>
              <a:buFont typeface="Wingdings"/>
              <a:buChar char=""/>
              <a:defRPr/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Possible to fit 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a Multi-</a:t>
            </a:r>
            <a:r>
              <a:rPr lang="en-US" sz="2200" dirty="0" err="1" smtClean="0">
                <a:solidFill>
                  <a:srgbClr val="0070C0"/>
                </a:solidFill>
                <a:effectLst/>
              </a:rPr>
              <a:t>TeV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Collider at Fermilab</a:t>
            </a:r>
            <a:endParaRPr lang="en-US" sz="2200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21200" y="3321050"/>
          <a:ext cx="101600" cy="215900"/>
        </p:xfrm>
        <a:graphic>
          <a:graphicData uri="http://schemas.openxmlformats.org/presentationml/2006/ole">
            <p:oleObj spid="_x0000_s23554" name="Equation" r:id="rId3" imgW="101520" imgH="21564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378" y="39187"/>
            <a:ext cx="2895600" cy="5852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6</a:t>
            </a:fld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http://map.fnal.gov/images/Site_Map_no_l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976" y="39188"/>
            <a:ext cx="8044824" cy="58521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649" y="724989"/>
            <a:ext cx="2390398" cy="707886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Project X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Accelerate Hydrogen ions to 8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GeV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using SRF technology.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233" y="1442201"/>
            <a:ext cx="2047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Compressor Ring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Reduce size of beam (2±1 ns).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413" y="1973504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Target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Collisions lead to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muons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with energy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of about 200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MeV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017" y="2704084"/>
            <a:ext cx="2519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Muon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Capture and Cooling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Capture, bunch and cool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muons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to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create a tight beam.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538" y="3394855"/>
            <a:ext cx="2378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Initial Acceleration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In a dozen turns, accelerate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muons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to 20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GeV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129" y="4112067"/>
            <a:ext cx="287270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Recirculating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Linear Accelerator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In a number of turns, accelerate</a:t>
            </a:r>
          </a:p>
          <a:p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muons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up to Multi-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TeV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using SRF</a:t>
            </a:r>
          </a:p>
          <a:p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techlnology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129" y="5000577"/>
            <a:ext cx="237073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Collider Ring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Bring positive and negative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muons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into collision at two locations 100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meters underground.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Challenges of Muon Beams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74" y="1143001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Muons created as tertiary beam (p    )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low production rate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need target that can tolerate multi-MW beam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large energy spread and transverse phase space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need </a:t>
            </a:r>
            <a:r>
              <a:rPr kumimoji="0" lang="en-US" altLang="zh-CN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solenoidal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 focusing for the low energy portions of the facility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solenoids focus in both planes simultaneously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need emittance cooling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high-acceptance acceleration system and decay ring</a:t>
            </a:r>
            <a:endParaRPr kumimoji="0" lang="en-US" altLang="zh-CN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  <a:sym typeface="Symbol" pitchFamily="18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宋体" pitchFamily="2" charset="-122"/>
                <a:cs typeface="+mn-cs"/>
              </a:rPr>
              <a:t>Muons have short lifetime (2.2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s at rest)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puts premium on rapid beam manipulations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high-gradient RF cavities (in magnetic field) for cooling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presently untested </a:t>
            </a:r>
            <a:r>
              <a:rPr kumimoji="0" lang="en-US" altLang="zh-CN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ionization cooling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technique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  <a:sym typeface="Symbol" pitchFamily="18" charset="2"/>
              </a:rPr>
              <a:t>fast acceleration system</a:t>
            </a:r>
            <a:endParaRPr kumimoji="0" lang="en-US" altLang="zh-CN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  <a:sym typeface="Symbol" pitchFamily="18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宋体" pitchFamily="2" charset="-122"/>
                <a:cs typeface="+mn-cs"/>
              </a:rPr>
              <a:t>Decay electrons give rise to heat load in magnets and backgrounds in collider detector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n-lt"/>
              <a:ea typeface="宋体" pitchFamily="2" charset="-122"/>
              <a:cs typeface="+mn-cs"/>
              <a:sym typeface="Symbol" pitchFamily="18" charset="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33283" y="1371600"/>
            <a:ext cx="1296317" cy="338554"/>
          </a:xfrm>
          <a:prstGeom prst="rect">
            <a:avLst/>
          </a:prstGeom>
          <a:noFill/>
          <a:ln w="34925">
            <a:solidFill>
              <a:srgbClr val="0028A8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572"/>
                </a:solidFill>
                <a:latin typeface="Arial" charset="0"/>
                <a:ea typeface="宋体" pitchFamily="2" charset="-122"/>
              </a:rPr>
              <a:t>Target R&amp;D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71063" y="1955074"/>
            <a:ext cx="1678666" cy="1077218"/>
          </a:xfrm>
          <a:prstGeom prst="rect">
            <a:avLst/>
          </a:prstGeom>
          <a:noFill/>
          <a:ln w="34925">
            <a:solidFill>
              <a:srgbClr val="0028A8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572"/>
                </a:solidFill>
                <a:latin typeface="Arial" charset="0"/>
                <a:ea typeface="宋体" pitchFamily="2" charset="-122"/>
              </a:rPr>
              <a:t>6-D Cooling</a:t>
            </a:r>
          </a:p>
          <a:p>
            <a:pPr algn="ctr"/>
            <a:r>
              <a:rPr lang="en-US" altLang="zh-CN" sz="1600" b="1" dirty="0">
                <a:solidFill>
                  <a:srgbClr val="000572"/>
                </a:solidFill>
                <a:latin typeface="Arial" charset="0"/>
                <a:ea typeface="宋体" pitchFamily="2" charset="-122"/>
              </a:rPr>
              <a:t>&amp; Accelerator </a:t>
            </a:r>
          </a:p>
          <a:p>
            <a:pPr algn="ctr"/>
            <a:r>
              <a:rPr lang="en-US" altLang="zh-CN" sz="1600" b="1" dirty="0">
                <a:solidFill>
                  <a:srgbClr val="000572"/>
                </a:solidFill>
                <a:latin typeface="Arial" charset="0"/>
                <a:ea typeface="宋体" pitchFamily="2" charset="-122"/>
              </a:rPr>
              <a:t>Physics of </a:t>
            </a:r>
          </a:p>
          <a:p>
            <a:pPr algn="ctr"/>
            <a:r>
              <a:rPr lang="en-US" altLang="zh-CN" sz="1600" b="1" dirty="0">
                <a:solidFill>
                  <a:srgbClr val="000572"/>
                </a:solidFill>
                <a:latin typeface="Arial" charset="0"/>
                <a:ea typeface="宋体" pitchFamily="2" charset="-122"/>
              </a:rPr>
              <a:t>intense Muons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638107" y="4650378"/>
            <a:ext cx="2008883" cy="584775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  <a:latin typeface="Arial" charset="0"/>
                <a:ea typeface="宋体" pitchFamily="2" charset="-122"/>
              </a:rPr>
              <a:t>NC high gradient</a:t>
            </a:r>
          </a:p>
          <a:p>
            <a:r>
              <a:rPr lang="en-US" altLang="zh-CN" sz="1600" b="1" dirty="0" smtClean="0">
                <a:solidFill>
                  <a:srgbClr val="C00000"/>
                </a:solidFill>
                <a:latin typeface="Arial" charset="0"/>
                <a:ea typeface="宋体" pitchFamily="2" charset="-122"/>
              </a:rPr>
              <a:t>NCRF </a:t>
            </a:r>
            <a:r>
              <a:rPr lang="en-US" altLang="zh-CN" sz="1600" b="1" dirty="0">
                <a:solidFill>
                  <a:srgbClr val="C00000"/>
                </a:solidFill>
                <a:latin typeface="Arial" charset="0"/>
                <a:ea typeface="宋体" pitchFamily="2" charset="-122"/>
              </a:rPr>
              <a:t>cavities in </a:t>
            </a:r>
            <a:r>
              <a:rPr lang="en-US" altLang="zh-CN" sz="1600" b="1" i="1" dirty="0">
                <a:solidFill>
                  <a:srgbClr val="C00000"/>
                </a:solidFill>
                <a:latin typeface="Arial" charset="0"/>
                <a:ea typeface="宋体" pitchFamily="2" charset="-122"/>
              </a:rPr>
              <a:t>B</a:t>
            </a:r>
          </a:p>
        </p:txBody>
      </p:sp>
      <p:pic>
        <p:nvPicPr>
          <p:cNvPr id="9" name="Picture 2" descr="http://map.fnal.gov/images/Producing_b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452" y="3268767"/>
            <a:ext cx="3206457" cy="10972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561704" y="1181011"/>
            <a:ext cx="7924800" cy="4472212"/>
            <a:chOff x="1665288" y="2292350"/>
            <a:chExt cx="7337425" cy="4035425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1681163" y="2292350"/>
              <a:ext cx="7321550" cy="403542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en-US"/>
            </a:p>
          </p:txBody>
        </p:sp>
        <p:grpSp>
          <p:nvGrpSpPr>
            <p:cNvPr id="8" name="Group 1"/>
            <p:cNvGrpSpPr>
              <a:grpSpLocks/>
            </p:cNvGrpSpPr>
            <p:nvPr/>
          </p:nvGrpSpPr>
          <p:grpSpPr bwMode="auto">
            <a:xfrm>
              <a:off x="2552700" y="2400300"/>
              <a:ext cx="6338888" cy="3740151"/>
              <a:chOff x="1569720" y="1954270"/>
              <a:chExt cx="6483350" cy="4049656"/>
            </a:xfrm>
          </p:grpSpPr>
          <p:pic>
            <p:nvPicPr>
              <p:cNvPr id="10" name="Picture 2" descr="C:\Documents and Settings\sgeer-admin\My Documents\Papers\Review Articles\AnnRevNuclPartScience-2009\Figures\Fig1.JPG"/>
              <p:cNvPicPr>
                <a:picLocks noChangeAspect="1" noChangeArrowheads="1"/>
              </p:cNvPicPr>
              <p:nvPr/>
            </p:nvPicPr>
            <p:blipFill>
              <a:blip r:embed="rId2"/>
              <a:srcRect t="57533"/>
              <a:stretch>
                <a:fillRect/>
              </a:stretch>
            </p:blipFill>
            <p:spPr bwMode="auto">
              <a:xfrm>
                <a:off x="1576070" y="3925889"/>
                <a:ext cx="6477000" cy="2078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 descr="C:\Documents and Settings\sgeer-admin\My Documents\Papers\Review Articles\AnnRevNuclPartScience-2009\Figures\Fig1.JPG"/>
              <p:cNvPicPr>
                <a:picLocks noChangeAspect="1" noChangeArrowheads="1"/>
              </p:cNvPicPr>
              <p:nvPr/>
            </p:nvPicPr>
            <p:blipFill>
              <a:blip r:embed="rId2"/>
              <a:srcRect t="8218" b="49315"/>
              <a:stretch>
                <a:fillRect/>
              </a:stretch>
            </p:blipFill>
            <p:spPr bwMode="auto">
              <a:xfrm>
                <a:off x="1569720" y="1954270"/>
                <a:ext cx="6476999" cy="2078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TextBox 165"/>
            <p:cNvSpPr txBox="1">
              <a:spLocks noChangeArrowheads="1"/>
            </p:cNvSpPr>
            <p:nvPr/>
          </p:nvSpPr>
          <p:spPr bwMode="auto">
            <a:xfrm>
              <a:off x="1665288" y="3022600"/>
              <a:ext cx="1096962" cy="258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Neutrino</a:t>
              </a:r>
              <a:br>
                <a:rPr lang="en-US" sz="1800" dirty="0">
                  <a:solidFill>
                    <a:srgbClr val="000000"/>
                  </a:solidFill>
                </a:rPr>
              </a:br>
              <a:r>
                <a:rPr lang="en-US" sz="1800" dirty="0">
                  <a:solidFill>
                    <a:srgbClr val="000000"/>
                  </a:solidFill>
                </a:rPr>
                <a:t>Factory</a:t>
              </a:r>
            </a:p>
            <a:p>
              <a:pPr algn="ctr"/>
              <a:endParaRPr lang="en-US" sz="1800" dirty="0">
                <a:solidFill>
                  <a:srgbClr val="000000"/>
                </a:solidFill>
              </a:endParaRPr>
            </a:p>
            <a:p>
              <a:pPr algn="ctr"/>
              <a:endParaRPr lang="en-US" sz="1800" dirty="0">
                <a:solidFill>
                  <a:srgbClr val="000000"/>
                </a:solidFill>
              </a:endParaRPr>
            </a:p>
            <a:p>
              <a:pPr algn="ctr"/>
              <a:endParaRPr lang="en-US" sz="1800" dirty="0">
                <a:solidFill>
                  <a:srgbClr val="000000"/>
                </a:solidFill>
              </a:endParaRPr>
            </a:p>
            <a:p>
              <a:pPr algn="ctr"/>
              <a:endParaRPr lang="en-US" sz="1800" dirty="0">
                <a:solidFill>
                  <a:srgbClr val="000000"/>
                </a:solidFill>
              </a:endParaRPr>
            </a:p>
            <a:p>
              <a:pPr algn="ctr"/>
              <a:endParaRPr lang="en-US" sz="18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Muon Collider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63"/>
            <a:ext cx="8686800" cy="1097277"/>
          </a:xfrm>
        </p:spPr>
        <p:txBody>
          <a:bodyPr>
            <a:normAutofit/>
          </a:bodyPr>
          <a:lstStyle/>
          <a:p>
            <a:r>
              <a:rPr lang="en-US" dirty="0" smtClean="0"/>
              <a:t>R&amp;D Toward a Muon Collider/NF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386014" y="4986338"/>
            <a:ext cx="0" cy="597273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501248" y="5562600"/>
            <a:ext cx="1699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Project X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2798826" y="5562600"/>
            <a:ext cx="1699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Muon Cooling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581400" y="5257800"/>
            <a:ext cx="0" cy="32581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2838015" y="1500052"/>
            <a:ext cx="1699152" cy="39782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Overview of US MAP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8526" y="1131525"/>
            <a:ext cx="8673737" cy="4785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US MAP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宋体" pitchFamily="2" charset="-122"/>
                <a:cs typeface="+mn-cs"/>
              </a:rPr>
              <a:t>R&amp;D programs: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altLang="zh-CN" sz="2000" noProof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Simulation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 and theory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effort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zh-CN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Support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 both Neutrino Factory and Muon Collider design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NF work presently done under aegis of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IDS-NF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altLang="zh-CN" sz="20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Development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 of high-power target technology (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Targetry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altLang="zh-CN" sz="20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Development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 of cooling channel components (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MuCool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)</a:t>
            </a:r>
            <a:endParaRPr kumimoji="0" lang="en-US" altLang="zh-CN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宋体" pitchFamily="2" charset="-122"/>
                <a:cs typeface="+mn-cs"/>
              </a:rPr>
              <a:t>Participate in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宋体" pitchFamily="2" charset="-122"/>
                <a:cs typeface="+mn-cs"/>
              </a:rPr>
              <a:t>system tests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宋体" pitchFamily="2" charset="-122"/>
                <a:cs typeface="+mn-cs"/>
              </a:rPr>
              <a:t>as an international partner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宋体" pitchFamily="2" charset="-122"/>
                <a:cs typeface="+mn-cs"/>
              </a:rPr>
              <a:t>MERIT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 (high-power Hg-jet target) [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completed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]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宋体" pitchFamily="2" charset="-122"/>
                <a:cs typeface="+mn-cs"/>
              </a:rPr>
              <a:t>MICE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(ionization cooling demonstration)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宋体" pitchFamily="2" charset="-122"/>
                <a:cs typeface="+mn-cs"/>
              </a:rPr>
              <a:t>EMMA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 (non-scaling FFAG electron model)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would validate potentially more cost-effective acceleration system</a:t>
            </a:r>
            <a:endParaRPr kumimoji="0" lang="en-US" altLang="zh-CN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宋体" pitchFamily="2" charset="-122"/>
                <a:cs typeface="+mn-cs"/>
              </a:rPr>
              <a:t>Hardware development and system tests are major focus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Simulation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 effort has led to cost-effective Neutrino Factory design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and progress toward a complete Muon Collider scenario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just as for NF, simulations will guide hardware and system tests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25199</TotalTime>
  <Words>1645</Words>
  <Application>Microsoft Office PowerPoint</Application>
  <PresentationFormat>On-screen Show (4:3)</PresentationFormat>
  <Paragraphs>322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Microsoft Equation 3.0</vt:lpstr>
      <vt:lpstr>Microsoft Office Word Document</vt:lpstr>
      <vt:lpstr>Slide 1</vt:lpstr>
      <vt:lpstr>Outline</vt:lpstr>
      <vt:lpstr>The Energy Frontier</vt:lpstr>
      <vt:lpstr>Three Lepton Collider Options</vt:lpstr>
      <vt:lpstr>Lepton Collider</vt:lpstr>
      <vt:lpstr>Slide 6</vt:lpstr>
      <vt:lpstr>Challenges of Muon Beams</vt:lpstr>
      <vt:lpstr>R&amp;D Toward a Muon Collider/NF</vt:lpstr>
      <vt:lpstr>R&amp;D Overview of US MAP </vt:lpstr>
      <vt:lpstr>Muon Ionization Cooling</vt:lpstr>
      <vt:lpstr>NCRF Cavity Requirements at FE</vt:lpstr>
      <vt:lpstr>NC RF Cavities for Muon Cooling </vt:lpstr>
      <vt:lpstr>RF Challenges for Muon Ionization Cooling</vt:lpstr>
      <vt:lpstr>RF Breakdown in a Strong B Field</vt:lpstr>
      <vt:lpstr>Understanding RF Breakdown in B field and Find Solution to Muon Cooling Ionization Channel </vt:lpstr>
      <vt:lpstr>Modular Pillbox Cavities</vt:lpstr>
      <vt:lpstr>HPRF Cavity Test at 805 MHz</vt:lpstr>
      <vt:lpstr>Development of 201-MHz Cavity</vt:lpstr>
      <vt:lpstr>201 MHz Cavity Tests</vt:lpstr>
      <vt:lpstr>US Responsibilities in MICE</vt:lpstr>
      <vt:lpstr>RFCC Module: 201 MHz Cavity </vt:lpstr>
      <vt:lpstr>Summary of MICE Cavities</vt:lpstr>
      <vt:lpstr>Coupling Coil Magnets</vt:lpstr>
      <vt:lpstr>MICE Spectrometer Solenoids</vt:lpstr>
      <vt:lpstr>Summary</vt:lpstr>
      <vt:lpstr>Acknowledgements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Vanecek</dc:creator>
  <cp:lastModifiedBy>Derun</cp:lastModifiedBy>
  <cp:revision>566</cp:revision>
  <cp:lastPrinted>2011-11-28T22:22:00Z</cp:lastPrinted>
  <dcterms:created xsi:type="dcterms:W3CDTF">2008-11-21T15:51:05Z</dcterms:created>
  <dcterms:modified xsi:type="dcterms:W3CDTF">2012-06-10T19:54:02Z</dcterms:modified>
</cp:coreProperties>
</file>